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1" r:id="rId3"/>
    <p:sldId id="259" r:id="rId4"/>
    <p:sldId id="258" r:id="rId5"/>
    <p:sldId id="262" r:id="rId6"/>
    <p:sldId id="264" r:id="rId7"/>
    <p:sldId id="263" r:id="rId8"/>
    <p:sldId id="266" r:id="rId9"/>
    <p:sldId id="267" r:id="rId10"/>
    <p:sldId id="268" r:id="rId11"/>
    <p:sldId id="269" r:id="rId12"/>
    <p:sldId id="270" r:id="rId13"/>
    <p:sldId id="271" r:id="rId14"/>
    <p:sldId id="272" r:id="rId15"/>
    <p:sldId id="274" r:id="rId16"/>
    <p:sldId id="275" r:id="rId17"/>
    <p:sldId id="276" r:id="rId18"/>
    <p:sldId id="260" r:id="rId19"/>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an Manuel Trujillo" initials="JMT"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810" autoAdjust="0"/>
  </p:normalViewPr>
  <p:slideViewPr>
    <p:cSldViewPr>
      <p:cViewPr>
        <p:scale>
          <a:sx n="100" d="100"/>
          <a:sy n="100" d="100"/>
        </p:scale>
        <p:origin x="-946" y="77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81138A5-61AB-4172-B317-AF8E077B46B6}" type="datetimeFigureOut">
              <a:rPr lang="es-ES" smtClean="0"/>
              <a:t>29/11/2019</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7156C46-7E38-4823-A1BB-9C0236CE21E1}" type="slidenum">
              <a:rPr lang="es-ES" smtClean="0"/>
              <a:t>‹Nº›</a:t>
            </a:fld>
            <a:endParaRPr lang="es-ES"/>
          </a:p>
        </p:txBody>
      </p:sp>
    </p:spTree>
    <p:extLst>
      <p:ext uri="{BB962C8B-B14F-4D97-AF65-F5344CB8AC3E}">
        <p14:creationId xmlns:p14="http://schemas.microsoft.com/office/powerpoint/2010/main" val="352307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Deseo empezar agradeciendo al presidente al</a:t>
            </a:r>
            <a:r>
              <a:rPr lang="es-ES" baseline="0" dirty="0" smtClean="0"/>
              <a:t> Presidente de FREMSS Juan Carlos Corras</a:t>
            </a:r>
            <a:r>
              <a:rPr lang="es-ES" dirty="0" smtClean="0"/>
              <a:t> la invitación. </a:t>
            </a:r>
          </a:p>
          <a:p>
            <a:r>
              <a:rPr lang="es-ES" dirty="0" smtClean="0"/>
              <a:t>Felicitar por la ampliación de las VI</a:t>
            </a:r>
            <a:r>
              <a:rPr lang="es-ES" baseline="0" dirty="0" smtClean="0"/>
              <a:t> Congreso FREMSS </a:t>
            </a:r>
            <a:r>
              <a:rPr lang="es-ES" dirty="0" smtClean="0"/>
              <a:t>por tener presente en las jornadas la dimensión social. Reconociendo a los tripulantes la importancia de su trabajo situándolos en el centro del debate, de la gestión y de las soluciones de los muchos problemas.</a:t>
            </a:r>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1</a:t>
            </a:fld>
            <a:endParaRPr lang="es-ES"/>
          </a:p>
        </p:txBody>
      </p:sp>
    </p:spTree>
    <p:extLst>
      <p:ext uri="{BB962C8B-B14F-4D97-AF65-F5344CB8AC3E}">
        <p14:creationId xmlns:p14="http://schemas.microsoft.com/office/powerpoint/2010/main" val="3889009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Nuestra estructura solidaria e internacional estamos afiliados a ETF e ITF</a:t>
            </a:r>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2</a:t>
            </a:fld>
            <a:endParaRPr lang="es-ES"/>
          </a:p>
        </p:txBody>
      </p:sp>
    </p:spTree>
    <p:extLst>
      <p:ext uri="{BB962C8B-B14F-4D97-AF65-F5344CB8AC3E}">
        <p14:creationId xmlns:p14="http://schemas.microsoft.com/office/powerpoint/2010/main" val="2479725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Impulsar “las condiciones sociales de los</a:t>
            </a:r>
            <a:r>
              <a:rPr lang="es-ES" baseline="0" dirty="0" smtClean="0"/>
              <a:t> y las pescadora</a:t>
            </a:r>
            <a:r>
              <a:rPr lang="es-ES" dirty="0" smtClean="0"/>
              <a:t>s a bordo en todo</a:t>
            </a:r>
            <a:r>
              <a:rPr lang="es-ES" baseline="0" dirty="0" smtClean="0"/>
              <a:t> </a:t>
            </a:r>
            <a:r>
              <a:rPr lang="es-ES" dirty="0" smtClean="0"/>
              <a:t>el mundo” Trabajo decente en el sector pesquero.</a:t>
            </a:r>
            <a:br>
              <a:rPr lang="es-ES" dirty="0" smtClean="0"/>
            </a:br>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3</a:t>
            </a:fld>
            <a:endParaRPr lang="es-ES"/>
          </a:p>
        </p:txBody>
      </p:sp>
    </p:spTree>
    <p:extLst>
      <p:ext uri="{BB962C8B-B14F-4D97-AF65-F5344CB8AC3E}">
        <p14:creationId xmlns:p14="http://schemas.microsoft.com/office/powerpoint/2010/main" val="3777540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El Convenio instaura un mecanismo para garantizar el cumplimento de sus disposiciones y el control de su aplicación por parte de los Estados miembros que lo han ratificado. Las Pautas, para el Estado del pabellón  y para el Estado del puerto que llevan a cabo inspecciones en el marco del Convenio, las cuales fueron aprobadas durante reuniones tripartitas de expertos en las cuales fui miembro en la delegaciones de los trabajadores en el año 2010 y 2015.</a:t>
            </a:r>
          </a:p>
          <a:p>
            <a:r>
              <a:rPr lang="es-ES" dirty="0" smtClean="0"/>
              <a:t>En 2007 fue adoptado en junio de 2007, en la Conferencia Internacional del Trabajo se votó abrumadoramente a favor de la adopción del Convenio sobre el trabajo en la pesca, 2007 (núm. 188), y de la Recomendación sobre el trabajo en la pesca, 2007 (núm. 199), que lo complementa. Al haberse producido las diez ratificaciones necesarias, el Convenio entrará en vigor en noviembre de 2017. </a:t>
            </a:r>
          </a:p>
          <a:p>
            <a:r>
              <a:rPr lang="es-ES" dirty="0" smtClean="0"/>
              <a:t>La ratificación de Lituania es la décima requerida para que el Convenio entre en vigor, doce meses a partir de hoy. Lituania es el tercer país de la UE en ratificar el Convenio, después de Estonia y Francia. Hasta la fecha, el Convenio núm. 188 también ha sido ratificado por Angola, Argentina, Bosnia y Herzegovina, Congo, Marruecos, Noruega y Sudáfrica.</a:t>
            </a:r>
          </a:p>
          <a:p>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4</a:t>
            </a:fld>
            <a:endParaRPr lang="es-ES"/>
          </a:p>
        </p:txBody>
      </p:sp>
    </p:spTree>
    <p:extLst>
      <p:ext uri="{BB962C8B-B14F-4D97-AF65-F5344CB8AC3E}">
        <p14:creationId xmlns:p14="http://schemas.microsoft.com/office/powerpoint/2010/main" val="3576135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CLAUSULA SOCIAL que se refiere a las normas laborales y de protección social y tiene por objeto garantizar condiciones decentes de trabajo de los pescadores no comunitarios que trabajan a bordo de buques que operan en el marco de los Acuerdos Sostenibles de pesca con 3ºs países.</a:t>
            </a:r>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5</a:t>
            </a:fld>
            <a:endParaRPr lang="es-ES"/>
          </a:p>
        </p:txBody>
      </p:sp>
    </p:spTree>
    <p:extLst>
      <p:ext uri="{BB962C8B-B14F-4D97-AF65-F5344CB8AC3E}">
        <p14:creationId xmlns:p14="http://schemas.microsoft.com/office/powerpoint/2010/main" val="1840448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Los agentes sociales tiene la intención de desarrollar a través de este pautas de actuación que tienen como objetivo dar orientación a las personas autorizadas por las autoridades competentes para llevar a cabo exámenes médicos y para expedir certificados médicos. Las directrices estructura se basa en el conjunto de la OIT / OMI directrices de examen médico, pero con las normas de salud y los criterios de aptitud ajustados a las especificidades de los pescadores trabajo. </a:t>
            </a:r>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6</a:t>
            </a:fld>
            <a:endParaRPr lang="es-ES"/>
          </a:p>
        </p:txBody>
      </p:sp>
    </p:spTree>
    <p:extLst>
      <p:ext uri="{BB962C8B-B14F-4D97-AF65-F5344CB8AC3E}">
        <p14:creationId xmlns:p14="http://schemas.microsoft.com/office/powerpoint/2010/main" val="397110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La pesca en el mar sigue siendo una de las actividades profesionales más peligroso en el mundo. Sin embargo, durante muchos años la atención de los legisladores y políticos se ha centrado en el aspecto ambiental del sector. El nivel de ratificación de los convenios internacionales dedicados a las condiciones de trabajo en la pesca es terriblemente baja. La falta de coordinación entre las diferentes unidades de las administraciones nacionales y los organismos internacionales de pesca parece ser una de las razones clave detrás de la situación actual.</a:t>
            </a:r>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8</a:t>
            </a:fld>
            <a:endParaRPr lang="es-ES"/>
          </a:p>
        </p:txBody>
      </p:sp>
    </p:spTree>
    <p:extLst>
      <p:ext uri="{BB962C8B-B14F-4D97-AF65-F5344CB8AC3E}">
        <p14:creationId xmlns:p14="http://schemas.microsoft.com/office/powerpoint/2010/main" val="67028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13</a:t>
            </a:fld>
            <a:endParaRPr lang="es-ES"/>
          </a:p>
        </p:txBody>
      </p:sp>
    </p:spTree>
    <p:extLst>
      <p:ext uri="{BB962C8B-B14F-4D97-AF65-F5344CB8AC3E}">
        <p14:creationId xmlns:p14="http://schemas.microsoft.com/office/powerpoint/2010/main" val="384083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La pesca en el mar sigue siendo una de las actividades profesionales más peligroso en el mundo. Sin embargo, durante muchos años la atención de los legisladores y políticos se ha centrado en el aspecto ambiental del sector. El nivel de ratificación de los convenios internacionales dedicados a las condiciones de trabajo en la pesca es terriblemente baja. La falta de coordinación entre las diferentes unidades de las administraciones nacionales y los organismos internacionales de pesca parece ser una de las razones clave detrás de la situación actual.</a:t>
            </a:r>
            <a:endParaRPr lang="es-ES" dirty="0"/>
          </a:p>
        </p:txBody>
      </p:sp>
      <p:sp>
        <p:nvSpPr>
          <p:cNvPr id="4" name="3 Marcador de número de diapositiva"/>
          <p:cNvSpPr>
            <a:spLocks noGrp="1"/>
          </p:cNvSpPr>
          <p:nvPr>
            <p:ph type="sldNum" sz="quarter" idx="10"/>
          </p:nvPr>
        </p:nvSpPr>
        <p:spPr/>
        <p:txBody>
          <a:bodyPr/>
          <a:lstStyle/>
          <a:p>
            <a:fld id="{67156C46-7E38-4823-A1BB-9C0236CE21E1}" type="slidenum">
              <a:rPr lang="es-ES" smtClean="0"/>
              <a:t>15</a:t>
            </a:fld>
            <a:endParaRPr lang="es-ES"/>
          </a:p>
        </p:txBody>
      </p:sp>
    </p:spTree>
    <p:extLst>
      <p:ext uri="{BB962C8B-B14F-4D97-AF65-F5344CB8AC3E}">
        <p14:creationId xmlns:p14="http://schemas.microsoft.com/office/powerpoint/2010/main" val="3290004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939794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14664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3749534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179987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342379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374001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2301138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1835324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92781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726927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FA95427-B7B9-449F-A803-C00E405F1670}" type="datetimeFigureOut">
              <a:rPr lang="es-ES" smtClean="0"/>
              <a:t>29/11/2019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A4BDBFA-BAE3-4FD8-AAD3-BFBC536382BC}" type="slidenum">
              <a:rPr lang="es-ES" smtClean="0"/>
              <a:t>‹Nº›</a:t>
            </a:fld>
            <a:endParaRPr lang="es-ES"/>
          </a:p>
        </p:txBody>
      </p:sp>
    </p:spTree>
    <p:extLst>
      <p:ext uri="{BB962C8B-B14F-4D97-AF65-F5344CB8AC3E}">
        <p14:creationId xmlns:p14="http://schemas.microsoft.com/office/powerpoint/2010/main" val="3923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95427-B7B9-449F-A803-C00E405F1670}" type="datetimeFigureOut">
              <a:rPr lang="es-ES" smtClean="0"/>
              <a:t>29/11/2019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4BDBFA-BAE3-4FD8-AAD3-BFBC536382BC}" type="slidenum">
              <a:rPr lang="es-ES" smtClean="0"/>
              <a:t>‹Nº›</a:t>
            </a:fld>
            <a:endParaRPr lang="es-ES"/>
          </a:p>
        </p:txBody>
      </p:sp>
    </p:spTree>
    <p:extLst>
      <p:ext uri="{BB962C8B-B14F-4D97-AF65-F5344CB8AC3E}">
        <p14:creationId xmlns:p14="http://schemas.microsoft.com/office/powerpoint/2010/main" val="3805625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www2.fsc.ccoo.es/webfscmar/" TargetMode="External"/><Relationship Id="rId5" Type="http://schemas.openxmlformats.org/officeDocument/2006/relationships/hyperlink" Target="http://www.fsc.ccoo.es/mar" TargetMode="External"/><Relationship Id="rId4" Type="http://schemas.openxmlformats.org/officeDocument/2006/relationships/image" Target="../media/image17.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fif"/></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2348880"/>
            <a:ext cx="7772400" cy="1224136"/>
          </a:xfrm>
          <a:solidFill>
            <a:schemeClr val="bg1"/>
          </a:solidFill>
        </p:spPr>
        <p:txBody>
          <a:bodyPr>
            <a:normAutofit fontScale="90000"/>
          </a:bodyPr>
          <a:lstStyle/>
          <a:p>
            <a:pPr lvl="0">
              <a:spcBef>
                <a:spcPct val="20000"/>
              </a:spcBef>
            </a:pPr>
            <a:r>
              <a:rPr lang="es-ES" sz="1800" dirty="0" smtClean="0">
                <a:solidFill>
                  <a:prstClr val="black">
                    <a:tint val="75000"/>
                  </a:prstClr>
                </a:solidFill>
                <a:ea typeface="+mn-ea"/>
                <a:cs typeface="+mn-cs"/>
              </a:rPr>
              <a:t/>
            </a:r>
            <a:br>
              <a:rPr lang="es-ES" sz="1800" dirty="0" smtClean="0">
                <a:solidFill>
                  <a:prstClr val="black">
                    <a:tint val="75000"/>
                  </a:prstClr>
                </a:solidFill>
                <a:ea typeface="+mn-ea"/>
                <a:cs typeface="+mn-cs"/>
              </a:rPr>
            </a:br>
            <a:r>
              <a:rPr lang="es-ES" sz="2000" dirty="0">
                <a:solidFill>
                  <a:prstClr val="black">
                    <a:lumMod val="50000"/>
                    <a:lumOff val="50000"/>
                  </a:prstClr>
                </a:solidFill>
              </a:rPr>
              <a:t>XXIV Jornadas técnicas de difusión del Sector Pesquero</a:t>
            </a:r>
            <a:br>
              <a:rPr lang="es-ES" sz="2000" dirty="0">
                <a:solidFill>
                  <a:prstClr val="black">
                    <a:lumMod val="50000"/>
                    <a:lumOff val="50000"/>
                  </a:prstClr>
                </a:solidFill>
              </a:rPr>
            </a:br>
            <a:r>
              <a:rPr lang="es-ES" sz="2000" dirty="0">
                <a:solidFill>
                  <a:prstClr val="black">
                    <a:lumMod val="50000"/>
                    <a:lumOff val="50000"/>
                  </a:prstClr>
                </a:solidFill>
              </a:rPr>
              <a:t>PUERTO DE CELEIRO, 29 y 30 de noviembre de 2019</a:t>
            </a:r>
            <a:r>
              <a:rPr lang="es-ES" sz="2000" dirty="0" smtClean="0">
                <a:solidFill>
                  <a:schemeClr val="tx1">
                    <a:lumMod val="50000"/>
                    <a:lumOff val="50000"/>
                  </a:schemeClr>
                </a:solidFill>
              </a:rPr>
              <a:t/>
            </a:r>
            <a:br>
              <a:rPr lang="es-ES" sz="2000" dirty="0" smtClean="0">
                <a:solidFill>
                  <a:schemeClr val="tx1">
                    <a:lumMod val="50000"/>
                    <a:lumOff val="50000"/>
                  </a:schemeClr>
                </a:solidFill>
              </a:rPr>
            </a:br>
            <a:r>
              <a:rPr lang="es-ES" dirty="0" smtClean="0"/>
              <a:t>   </a:t>
            </a:r>
            <a:endParaRPr lang="es-ES" dirty="0"/>
          </a:p>
        </p:txBody>
      </p:sp>
      <p:sp>
        <p:nvSpPr>
          <p:cNvPr id="3" name="2 Subtítulo"/>
          <p:cNvSpPr>
            <a:spLocks noGrp="1"/>
          </p:cNvSpPr>
          <p:nvPr>
            <p:ph type="subTitle" idx="1"/>
          </p:nvPr>
        </p:nvSpPr>
        <p:spPr>
          <a:xfrm>
            <a:off x="344488" y="3356992"/>
            <a:ext cx="7422021" cy="1368152"/>
          </a:xfrm>
        </p:spPr>
        <p:txBody>
          <a:bodyPr>
            <a:normAutofit fontScale="92500"/>
          </a:bodyPr>
          <a:lstStyle/>
          <a:p>
            <a:pPr lvl="0" algn="l"/>
            <a:r>
              <a:rPr lang="es-ES" sz="2000" dirty="0">
                <a:solidFill>
                  <a:prstClr val="black">
                    <a:tint val="75000"/>
                  </a:prstClr>
                </a:solidFill>
              </a:rPr>
              <a:t>Ponencia sobre:</a:t>
            </a:r>
          </a:p>
          <a:p>
            <a:pPr lvl="0"/>
            <a:r>
              <a:rPr lang="es-ES" sz="2000" b="1" dirty="0">
                <a:solidFill>
                  <a:srgbClr val="FF0000"/>
                </a:solidFill>
                <a:latin typeface="-apple-system"/>
              </a:rPr>
              <a:t>“La crisis vocacional en el sector pesquero: plan estratégico social, acuerdo marco. Actuaciones para recuperar vocaciones, medidas de empleo, mano de obra extranjera.”</a:t>
            </a:r>
            <a:endParaRPr lang="es-ES" sz="2000" dirty="0">
              <a:solidFill>
                <a:prstClr val="black">
                  <a:tint val="75000"/>
                </a:prstClr>
              </a:solidFill>
            </a:endParaRPr>
          </a:p>
          <a:p>
            <a:pPr algn="l"/>
            <a:endParaRPr lang="es-ES" sz="2000" dirty="0"/>
          </a:p>
          <a:p>
            <a:pPr algn="l"/>
            <a:endParaRPr lang="es-ES" sz="2000" dirty="0" smtClean="0"/>
          </a:p>
          <a:p>
            <a:pPr algn="r"/>
            <a:endParaRPr lang="es-ES" sz="2000" dirty="0"/>
          </a:p>
        </p:txBody>
      </p:sp>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3038" y="404665"/>
            <a:ext cx="2679795" cy="1080119"/>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88640"/>
            <a:ext cx="1682867" cy="1423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CuadroTexto"/>
          <p:cNvSpPr txBox="1"/>
          <p:nvPr/>
        </p:nvSpPr>
        <p:spPr>
          <a:xfrm>
            <a:off x="3275856" y="5013176"/>
            <a:ext cx="5184575" cy="1169551"/>
          </a:xfrm>
          <a:prstGeom prst="rect">
            <a:avLst/>
          </a:prstGeom>
          <a:noFill/>
        </p:spPr>
        <p:txBody>
          <a:bodyPr wrap="square" rtlCol="0">
            <a:spAutoFit/>
          </a:bodyPr>
          <a:lstStyle/>
          <a:p>
            <a:pPr algn="r"/>
            <a:r>
              <a:rPr lang="es-ES" dirty="0" smtClean="0"/>
              <a:t>Juan Manuel Trujillo Castillo</a:t>
            </a:r>
          </a:p>
          <a:p>
            <a:pPr algn="r"/>
            <a:r>
              <a:rPr lang="es-ES" dirty="0" smtClean="0"/>
              <a:t>Secretario Sección Pesca sector Mar FSC-CCOO</a:t>
            </a:r>
          </a:p>
          <a:p>
            <a:pPr algn="r"/>
            <a:r>
              <a:rPr lang="es-ES" sz="1600" dirty="0">
                <a:solidFill>
                  <a:prstClr val="black"/>
                </a:solidFill>
              </a:rPr>
              <a:t>Federación Europea de Trabajadores del Transporte (ETF</a:t>
            </a:r>
            <a:r>
              <a:rPr lang="es-ES" sz="1600" dirty="0" smtClean="0">
                <a:solidFill>
                  <a:prstClr val="black"/>
                </a:solidFill>
              </a:rPr>
              <a:t>)</a:t>
            </a:r>
          </a:p>
          <a:p>
            <a:pPr algn="r"/>
            <a:r>
              <a:rPr lang="es-ES" sz="1600" dirty="0" smtClean="0">
                <a:solidFill>
                  <a:prstClr val="black"/>
                </a:solidFill>
              </a:rPr>
              <a:t>Email jtrujillo@fsc.ccoo.es</a:t>
            </a:r>
            <a:endParaRPr lang="es-ES" dirty="0"/>
          </a:p>
        </p:txBody>
      </p:sp>
      <p:pic>
        <p:nvPicPr>
          <p:cNvPr id="7" name="6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06395" y="172078"/>
            <a:ext cx="4005765" cy="1547227"/>
          </a:xfrm>
          <a:prstGeom prst="rect">
            <a:avLst/>
          </a:prstGeom>
        </p:spPr>
      </p:pic>
    </p:spTree>
    <p:extLst>
      <p:ext uri="{BB962C8B-B14F-4D97-AF65-F5344CB8AC3E}">
        <p14:creationId xmlns:p14="http://schemas.microsoft.com/office/powerpoint/2010/main" val="426051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18322"/>
            <a:ext cx="7560840" cy="369332"/>
          </a:xfrm>
          <a:prstGeom prst="rect">
            <a:avLst/>
          </a:prstGeom>
          <a:noFill/>
        </p:spPr>
        <p:txBody>
          <a:bodyPr wrap="square" rtlCol="0">
            <a:spAutoFit/>
          </a:bodyPr>
          <a:lstStyle/>
          <a:p>
            <a:r>
              <a:rPr lang="es-ES" b="1" dirty="0" smtClean="0"/>
              <a:t>Países que han ratificado el protocolo de Torremolinos</a:t>
            </a:r>
            <a:endParaRPr lang="es-ES" b="1" dirty="0"/>
          </a:p>
        </p:txBody>
      </p:sp>
      <p:sp>
        <p:nvSpPr>
          <p:cNvPr id="4" name="3 CuadroTexto"/>
          <p:cNvSpPr txBox="1"/>
          <p:nvPr/>
        </p:nvSpPr>
        <p:spPr>
          <a:xfrm>
            <a:off x="827584" y="1412776"/>
            <a:ext cx="1190839" cy="2585323"/>
          </a:xfrm>
          <a:prstGeom prst="rect">
            <a:avLst/>
          </a:prstGeom>
          <a:noFill/>
        </p:spPr>
        <p:txBody>
          <a:bodyPr wrap="none" rtlCol="0">
            <a:spAutoFit/>
          </a:bodyPr>
          <a:lstStyle/>
          <a:p>
            <a:r>
              <a:rPr lang="es-ES" dirty="0"/>
              <a:t>Bulgaria</a:t>
            </a:r>
          </a:p>
          <a:p>
            <a:r>
              <a:rPr lang="es-ES" dirty="0"/>
              <a:t>Croacia</a:t>
            </a:r>
          </a:p>
          <a:p>
            <a:r>
              <a:rPr lang="es-ES" dirty="0"/>
              <a:t>Cuba</a:t>
            </a:r>
          </a:p>
          <a:p>
            <a:r>
              <a:rPr lang="es-ES" dirty="0"/>
              <a:t>Dinamarca</a:t>
            </a:r>
          </a:p>
          <a:p>
            <a:r>
              <a:rPr lang="es-ES" dirty="0"/>
              <a:t>Francia</a:t>
            </a:r>
          </a:p>
          <a:p>
            <a:r>
              <a:rPr lang="es-ES" dirty="0"/>
              <a:t>Alemania</a:t>
            </a:r>
          </a:p>
          <a:p>
            <a:r>
              <a:rPr lang="es-ES" dirty="0"/>
              <a:t>Islandia</a:t>
            </a:r>
          </a:p>
          <a:p>
            <a:r>
              <a:rPr lang="es-ES" dirty="0"/>
              <a:t>Irlanda</a:t>
            </a:r>
          </a:p>
          <a:p>
            <a:r>
              <a:rPr lang="es-ES" dirty="0"/>
              <a:t>Italia</a:t>
            </a:r>
          </a:p>
        </p:txBody>
      </p:sp>
      <p:sp>
        <p:nvSpPr>
          <p:cNvPr id="6" name="5 CuadroTexto"/>
          <p:cNvSpPr txBox="1"/>
          <p:nvPr/>
        </p:nvSpPr>
        <p:spPr>
          <a:xfrm>
            <a:off x="3220616" y="1484784"/>
            <a:ext cx="2234714" cy="2308324"/>
          </a:xfrm>
          <a:prstGeom prst="rect">
            <a:avLst/>
          </a:prstGeom>
          <a:noFill/>
        </p:spPr>
        <p:txBody>
          <a:bodyPr wrap="none" rtlCol="0">
            <a:spAutoFit/>
          </a:bodyPr>
          <a:lstStyle/>
          <a:p>
            <a:r>
              <a:rPr lang="es-ES" dirty="0"/>
              <a:t>Kiribati</a:t>
            </a:r>
          </a:p>
          <a:p>
            <a:r>
              <a:rPr lang="es-ES" dirty="0"/>
              <a:t>Liberia</a:t>
            </a:r>
          </a:p>
          <a:p>
            <a:r>
              <a:rPr lang="es-ES" dirty="0"/>
              <a:t>Lituania</a:t>
            </a:r>
          </a:p>
          <a:p>
            <a:r>
              <a:rPr lang="es-ES" dirty="0"/>
              <a:t>Países Bajos</a:t>
            </a:r>
          </a:p>
          <a:p>
            <a:r>
              <a:rPr lang="es-ES" dirty="0"/>
              <a:t>Noruega</a:t>
            </a:r>
          </a:p>
          <a:p>
            <a:r>
              <a:rPr lang="es-ES" dirty="0"/>
              <a:t>San Cristóbal y Nieves</a:t>
            </a:r>
          </a:p>
          <a:p>
            <a:r>
              <a:rPr lang="es-ES" dirty="0"/>
              <a:t>España</a:t>
            </a:r>
          </a:p>
          <a:p>
            <a:r>
              <a:rPr lang="es-ES" dirty="0"/>
              <a:t>Suecia</a:t>
            </a:r>
          </a:p>
        </p:txBody>
      </p:sp>
    </p:spTree>
    <p:extLst>
      <p:ext uri="{BB962C8B-B14F-4D97-AF65-F5344CB8AC3E}">
        <p14:creationId xmlns:p14="http://schemas.microsoft.com/office/powerpoint/2010/main" val="142784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548680"/>
            <a:ext cx="5830827" cy="369332"/>
          </a:xfrm>
          <a:prstGeom prst="rect">
            <a:avLst/>
          </a:prstGeom>
          <a:noFill/>
        </p:spPr>
        <p:txBody>
          <a:bodyPr wrap="none" rtlCol="0">
            <a:spAutoFit/>
          </a:bodyPr>
          <a:lstStyle/>
          <a:p>
            <a:r>
              <a:rPr lang="es-ES" b="1" dirty="0"/>
              <a:t>Países que ratificaron el Acuerdo de Ciudad del Cabo, 2012</a:t>
            </a:r>
            <a:r>
              <a:rPr lang="es-ES" dirty="0"/>
              <a:t>.</a:t>
            </a:r>
          </a:p>
        </p:txBody>
      </p:sp>
      <p:sp>
        <p:nvSpPr>
          <p:cNvPr id="3" name="2 CuadroTexto"/>
          <p:cNvSpPr txBox="1"/>
          <p:nvPr/>
        </p:nvSpPr>
        <p:spPr>
          <a:xfrm>
            <a:off x="839609" y="918012"/>
            <a:ext cx="2952328" cy="1477328"/>
          </a:xfrm>
          <a:prstGeom prst="rect">
            <a:avLst/>
          </a:prstGeom>
          <a:noFill/>
        </p:spPr>
        <p:txBody>
          <a:bodyPr wrap="square" numCol="2" rtlCol="0">
            <a:spAutoFit/>
          </a:bodyPr>
          <a:lstStyle/>
          <a:p>
            <a:r>
              <a:rPr lang="es-ES" dirty="0">
                <a:solidFill>
                  <a:srgbClr val="00B050"/>
                </a:solidFill>
              </a:rPr>
              <a:t>Bélgica</a:t>
            </a:r>
          </a:p>
          <a:p>
            <a:r>
              <a:rPr lang="es-ES" dirty="0">
                <a:solidFill>
                  <a:srgbClr val="00B050"/>
                </a:solidFill>
              </a:rPr>
              <a:t>Congo</a:t>
            </a:r>
          </a:p>
          <a:p>
            <a:r>
              <a:rPr lang="es-ES" dirty="0">
                <a:solidFill>
                  <a:srgbClr val="00B050"/>
                </a:solidFill>
              </a:rPr>
              <a:t>Dinamarca</a:t>
            </a:r>
          </a:p>
          <a:p>
            <a:r>
              <a:rPr lang="es-ES" dirty="0">
                <a:solidFill>
                  <a:srgbClr val="00B050"/>
                </a:solidFill>
              </a:rPr>
              <a:t>Francia</a:t>
            </a:r>
          </a:p>
          <a:p>
            <a:r>
              <a:rPr lang="es-ES" dirty="0">
                <a:solidFill>
                  <a:srgbClr val="00B050"/>
                </a:solidFill>
              </a:rPr>
              <a:t>Alemania</a:t>
            </a:r>
          </a:p>
        </p:txBody>
      </p:sp>
      <p:sp>
        <p:nvSpPr>
          <p:cNvPr id="4" name="3 CuadroTexto"/>
          <p:cNvSpPr txBox="1"/>
          <p:nvPr/>
        </p:nvSpPr>
        <p:spPr>
          <a:xfrm>
            <a:off x="2421510" y="947996"/>
            <a:ext cx="2225511" cy="1477328"/>
          </a:xfrm>
          <a:prstGeom prst="rect">
            <a:avLst/>
          </a:prstGeom>
          <a:noFill/>
        </p:spPr>
        <p:txBody>
          <a:bodyPr wrap="square" rtlCol="0">
            <a:spAutoFit/>
          </a:bodyPr>
          <a:lstStyle/>
          <a:p>
            <a:r>
              <a:rPr lang="es-ES" dirty="0">
                <a:solidFill>
                  <a:srgbClr val="00B050"/>
                </a:solidFill>
              </a:rPr>
              <a:t>Islandia</a:t>
            </a:r>
          </a:p>
          <a:p>
            <a:r>
              <a:rPr lang="es-ES" dirty="0">
                <a:solidFill>
                  <a:srgbClr val="00B050"/>
                </a:solidFill>
              </a:rPr>
              <a:t>Países Bajos</a:t>
            </a:r>
          </a:p>
          <a:p>
            <a:r>
              <a:rPr lang="es-ES" dirty="0">
                <a:solidFill>
                  <a:srgbClr val="00B050"/>
                </a:solidFill>
              </a:rPr>
              <a:t>Noruega</a:t>
            </a:r>
          </a:p>
          <a:p>
            <a:r>
              <a:rPr lang="es-ES" dirty="0">
                <a:solidFill>
                  <a:srgbClr val="00B050"/>
                </a:solidFill>
              </a:rPr>
              <a:t>San Cristóbal y Nieves</a:t>
            </a:r>
          </a:p>
          <a:p>
            <a:r>
              <a:rPr lang="es-ES" dirty="0">
                <a:solidFill>
                  <a:srgbClr val="00B050"/>
                </a:solidFill>
              </a:rPr>
              <a:t>Sudáfrica</a:t>
            </a:r>
          </a:p>
        </p:txBody>
      </p:sp>
      <p:sp>
        <p:nvSpPr>
          <p:cNvPr id="5" name="4 CuadroTexto"/>
          <p:cNvSpPr txBox="1"/>
          <p:nvPr/>
        </p:nvSpPr>
        <p:spPr>
          <a:xfrm>
            <a:off x="838317" y="2987660"/>
            <a:ext cx="3005246" cy="369332"/>
          </a:xfrm>
          <a:prstGeom prst="rect">
            <a:avLst/>
          </a:prstGeom>
          <a:noFill/>
        </p:spPr>
        <p:txBody>
          <a:bodyPr wrap="none" rtlCol="0">
            <a:spAutoFit/>
          </a:bodyPr>
          <a:lstStyle/>
          <a:p>
            <a:r>
              <a:rPr lang="es-ES" b="1" dirty="0"/>
              <a:t>Países que ratificaron STCW-F</a:t>
            </a:r>
          </a:p>
        </p:txBody>
      </p:sp>
      <p:sp>
        <p:nvSpPr>
          <p:cNvPr id="7" name="6 CuadroTexto"/>
          <p:cNvSpPr txBox="1"/>
          <p:nvPr/>
        </p:nvSpPr>
        <p:spPr>
          <a:xfrm>
            <a:off x="807226" y="3284984"/>
            <a:ext cx="3404734" cy="2585323"/>
          </a:xfrm>
          <a:prstGeom prst="rect">
            <a:avLst/>
          </a:prstGeom>
          <a:noFill/>
        </p:spPr>
        <p:txBody>
          <a:bodyPr wrap="square" numCol="3" rtlCol="0">
            <a:spAutoFit/>
          </a:bodyPr>
          <a:lstStyle/>
          <a:p>
            <a:r>
              <a:rPr lang="it-IT" dirty="0"/>
              <a:t>Bélgica</a:t>
            </a:r>
          </a:p>
          <a:p>
            <a:r>
              <a:rPr lang="it-IT" dirty="0"/>
              <a:t>Canadá</a:t>
            </a:r>
          </a:p>
          <a:p>
            <a:r>
              <a:rPr lang="it-IT" dirty="0"/>
              <a:t>Congo</a:t>
            </a:r>
          </a:p>
          <a:p>
            <a:r>
              <a:rPr lang="it-IT" dirty="0"/>
              <a:t>Dinamarca</a:t>
            </a:r>
          </a:p>
          <a:p>
            <a:r>
              <a:rPr lang="it-IT" dirty="0"/>
              <a:t>Islandia</a:t>
            </a:r>
          </a:p>
          <a:p>
            <a:r>
              <a:rPr lang="it-IT" dirty="0"/>
              <a:t>Kiribati</a:t>
            </a:r>
          </a:p>
          <a:p>
            <a:r>
              <a:rPr lang="it-IT" dirty="0"/>
              <a:t>Letonia</a:t>
            </a:r>
          </a:p>
          <a:p>
            <a:r>
              <a:rPr lang="it-IT" dirty="0"/>
              <a:t>Lituania</a:t>
            </a:r>
          </a:p>
          <a:p>
            <a:r>
              <a:rPr lang="it-IT" dirty="0" smtClean="0"/>
              <a:t>Mauritania</a:t>
            </a:r>
            <a:endParaRPr lang="es-ES" dirty="0"/>
          </a:p>
        </p:txBody>
      </p:sp>
      <p:sp>
        <p:nvSpPr>
          <p:cNvPr id="8" name="7 CuadroTexto"/>
          <p:cNvSpPr txBox="1"/>
          <p:nvPr/>
        </p:nvSpPr>
        <p:spPr>
          <a:xfrm>
            <a:off x="2987824" y="3347958"/>
            <a:ext cx="1571264" cy="2585323"/>
          </a:xfrm>
          <a:prstGeom prst="rect">
            <a:avLst/>
          </a:prstGeom>
          <a:noFill/>
        </p:spPr>
        <p:txBody>
          <a:bodyPr wrap="none" rtlCol="0">
            <a:spAutoFit/>
          </a:bodyPr>
          <a:lstStyle/>
          <a:p>
            <a:r>
              <a:rPr lang="pt-BR" dirty="0" err="1"/>
              <a:t>Marruecos</a:t>
            </a:r>
            <a:endParaRPr lang="pt-BR" dirty="0"/>
          </a:p>
          <a:p>
            <a:r>
              <a:rPr lang="pt-BR" dirty="0" err="1"/>
              <a:t>Namibia</a:t>
            </a:r>
            <a:endParaRPr lang="pt-BR" dirty="0"/>
          </a:p>
          <a:p>
            <a:r>
              <a:rPr lang="pt-BR" dirty="0"/>
              <a:t>Nauru</a:t>
            </a:r>
          </a:p>
          <a:p>
            <a:r>
              <a:rPr lang="pt-BR" dirty="0"/>
              <a:t>Nueva </a:t>
            </a:r>
            <a:r>
              <a:rPr lang="pt-BR" dirty="0" err="1"/>
              <a:t>Zelanda</a:t>
            </a:r>
            <a:endParaRPr lang="pt-BR" dirty="0"/>
          </a:p>
          <a:p>
            <a:r>
              <a:rPr lang="pt-BR" dirty="0"/>
              <a:t>Noruega</a:t>
            </a:r>
          </a:p>
          <a:p>
            <a:r>
              <a:rPr lang="pt-BR" dirty="0"/>
              <a:t>Palau</a:t>
            </a:r>
          </a:p>
          <a:p>
            <a:r>
              <a:rPr lang="pt-BR" dirty="0" err="1"/>
              <a:t>Polonia</a:t>
            </a:r>
            <a:endParaRPr lang="pt-BR" dirty="0"/>
          </a:p>
          <a:p>
            <a:r>
              <a:rPr lang="pt-BR" dirty="0"/>
              <a:t>Portugal</a:t>
            </a:r>
          </a:p>
          <a:p>
            <a:r>
              <a:rPr lang="pt-BR" dirty="0" err="1"/>
              <a:t>Rumania</a:t>
            </a:r>
            <a:endParaRPr lang="es-ES" dirty="0"/>
          </a:p>
        </p:txBody>
      </p:sp>
      <p:sp>
        <p:nvSpPr>
          <p:cNvPr id="9" name="8 CuadroTexto"/>
          <p:cNvSpPr txBox="1"/>
          <p:nvPr/>
        </p:nvSpPr>
        <p:spPr>
          <a:xfrm>
            <a:off x="5004048" y="3350994"/>
            <a:ext cx="2163285" cy="2308324"/>
          </a:xfrm>
          <a:prstGeom prst="rect">
            <a:avLst/>
          </a:prstGeom>
          <a:noFill/>
        </p:spPr>
        <p:txBody>
          <a:bodyPr wrap="none" rtlCol="0">
            <a:spAutoFit/>
          </a:bodyPr>
          <a:lstStyle/>
          <a:p>
            <a:r>
              <a:rPr lang="es-ES" dirty="0"/>
              <a:t>Federación Rusa</a:t>
            </a:r>
          </a:p>
          <a:p>
            <a:r>
              <a:rPr lang="es-ES" dirty="0"/>
              <a:t>Santa Lucía</a:t>
            </a:r>
          </a:p>
          <a:p>
            <a:r>
              <a:rPr lang="es-ES" dirty="0"/>
              <a:t>Sierra Leona</a:t>
            </a:r>
          </a:p>
          <a:p>
            <a:r>
              <a:rPr lang="es-ES" dirty="0"/>
              <a:t>Sudáfrica</a:t>
            </a:r>
          </a:p>
          <a:p>
            <a:r>
              <a:rPr lang="es-ES" dirty="0"/>
              <a:t>España</a:t>
            </a:r>
          </a:p>
          <a:p>
            <a:r>
              <a:rPr lang="es-ES" dirty="0"/>
              <a:t>República Árabe Siria</a:t>
            </a:r>
          </a:p>
          <a:p>
            <a:r>
              <a:rPr lang="es-ES" dirty="0"/>
              <a:t>Ucrania</a:t>
            </a:r>
          </a:p>
          <a:p>
            <a:r>
              <a:rPr lang="es-ES" dirty="0"/>
              <a:t>isla Feroe</a:t>
            </a:r>
          </a:p>
        </p:txBody>
      </p:sp>
      <p:sp>
        <p:nvSpPr>
          <p:cNvPr id="10" name="9 CuadroTexto"/>
          <p:cNvSpPr txBox="1"/>
          <p:nvPr/>
        </p:nvSpPr>
        <p:spPr>
          <a:xfrm>
            <a:off x="683568" y="6093296"/>
            <a:ext cx="8465972" cy="369332"/>
          </a:xfrm>
          <a:prstGeom prst="rect">
            <a:avLst/>
          </a:prstGeom>
          <a:noFill/>
        </p:spPr>
        <p:txBody>
          <a:bodyPr wrap="none" rtlCol="0">
            <a:spAutoFit/>
          </a:bodyPr>
          <a:lstStyle/>
          <a:p>
            <a:r>
              <a:rPr lang="es-ES" b="1" i="1" u="sng" dirty="0">
                <a:solidFill>
                  <a:srgbClr val="FF0000"/>
                </a:solidFill>
              </a:rPr>
              <a:t>26 países ratificaron el STCW-F en comparación con 167 países que ratificaron el STCW</a:t>
            </a:r>
            <a:r>
              <a:rPr lang="es-ES" dirty="0"/>
              <a:t>.</a:t>
            </a:r>
          </a:p>
        </p:txBody>
      </p:sp>
      <p:sp>
        <p:nvSpPr>
          <p:cNvPr id="11" name="10 CuadroTexto"/>
          <p:cNvSpPr txBox="1"/>
          <p:nvPr/>
        </p:nvSpPr>
        <p:spPr>
          <a:xfrm>
            <a:off x="1005176" y="2399298"/>
            <a:ext cx="5058180" cy="369332"/>
          </a:xfrm>
          <a:prstGeom prst="rect">
            <a:avLst/>
          </a:prstGeom>
          <a:noFill/>
        </p:spPr>
        <p:txBody>
          <a:bodyPr wrap="none" rtlCol="0">
            <a:spAutoFit/>
          </a:bodyPr>
          <a:lstStyle/>
          <a:p>
            <a:r>
              <a:rPr lang="es-ES" dirty="0" smtClean="0">
                <a:solidFill>
                  <a:srgbClr val="00B050"/>
                </a:solidFill>
              </a:rPr>
              <a:t>11 </a:t>
            </a:r>
            <a:r>
              <a:rPr lang="es-ES" dirty="0">
                <a:solidFill>
                  <a:srgbClr val="00B050"/>
                </a:solidFill>
              </a:rPr>
              <a:t>países ratificaron el Acuerdo de Ciudad del Cabo</a:t>
            </a:r>
            <a:r>
              <a:rPr lang="es-ES" dirty="0"/>
              <a:t>.</a:t>
            </a:r>
          </a:p>
        </p:txBody>
      </p:sp>
      <p:sp>
        <p:nvSpPr>
          <p:cNvPr id="13" name="12 CuadroTexto"/>
          <p:cNvSpPr txBox="1"/>
          <p:nvPr/>
        </p:nvSpPr>
        <p:spPr>
          <a:xfrm>
            <a:off x="5004048" y="980728"/>
            <a:ext cx="1726371" cy="369332"/>
          </a:xfrm>
          <a:prstGeom prst="rect">
            <a:avLst/>
          </a:prstGeom>
          <a:noFill/>
        </p:spPr>
        <p:txBody>
          <a:bodyPr wrap="square" rtlCol="0">
            <a:spAutoFit/>
          </a:bodyPr>
          <a:lstStyle/>
          <a:p>
            <a:r>
              <a:rPr lang="es-ES" dirty="0" smtClean="0">
                <a:solidFill>
                  <a:srgbClr val="00B050"/>
                </a:solidFill>
              </a:rPr>
              <a:t>España</a:t>
            </a:r>
            <a:endParaRPr lang="es-ES" dirty="0">
              <a:solidFill>
                <a:srgbClr val="00B050"/>
              </a:solidFill>
            </a:endParaRPr>
          </a:p>
        </p:txBody>
      </p:sp>
    </p:spTree>
    <p:extLst>
      <p:ext uri="{BB962C8B-B14F-4D97-AF65-F5344CB8AC3E}">
        <p14:creationId xmlns:p14="http://schemas.microsoft.com/office/powerpoint/2010/main" val="350535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683568" y="620688"/>
            <a:ext cx="7128233" cy="369332"/>
          </a:xfrm>
          <a:prstGeom prst="rect">
            <a:avLst/>
          </a:prstGeom>
          <a:noFill/>
        </p:spPr>
        <p:txBody>
          <a:bodyPr wrap="none" rtlCol="0">
            <a:spAutoFit/>
          </a:bodyPr>
          <a:lstStyle/>
          <a:p>
            <a:r>
              <a:rPr lang="es-ES" b="1" dirty="0"/>
              <a:t>Países que ratificaron el Convenio </a:t>
            </a:r>
            <a:r>
              <a:rPr lang="es-ES" b="1" dirty="0" smtClean="0"/>
              <a:t>188 de OIT sobre </a:t>
            </a:r>
            <a:r>
              <a:rPr lang="es-ES" b="1" dirty="0"/>
              <a:t>el trabajo en la pesca.</a:t>
            </a:r>
          </a:p>
        </p:txBody>
      </p:sp>
      <p:sp>
        <p:nvSpPr>
          <p:cNvPr id="4" name="3 CuadroTexto"/>
          <p:cNvSpPr txBox="1"/>
          <p:nvPr/>
        </p:nvSpPr>
        <p:spPr>
          <a:xfrm>
            <a:off x="359532" y="1033106"/>
            <a:ext cx="2268252" cy="1754326"/>
          </a:xfrm>
          <a:prstGeom prst="rect">
            <a:avLst/>
          </a:prstGeom>
          <a:noFill/>
        </p:spPr>
        <p:txBody>
          <a:bodyPr wrap="square" rtlCol="0">
            <a:spAutoFit/>
          </a:bodyPr>
          <a:lstStyle/>
          <a:p>
            <a:r>
              <a:rPr lang="it-IT" dirty="0">
                <a:solidFill>
                  <a:srgbClr val="00B050"/>
                </a:solidFill>
              </a:rPr>
              <a:t>Angola</a:t>
            </a:r>
          </a:p>
          <a:p>
            <a:r>
              <a:rPr lang="it-IT" dirty="0">
                <a:solidFill>
                  <a:srgbClr val="00B050"/>
                </a:solidFill>
              </a:rPr>
              <a:t>Argentina</a:t>
            </a:r>
          </a:p>
          <a:p>
            <a:r>
              <a:rPr lang="it-IT" dirty="0">
                <a:solidFill>
                  <a:srgbClr val="00B050"/>
                </a:solidFill>
              </a:rPr>
              <a:t>Bosnia y Herzegovina</a:t>
            </a:r>
          </a:p>
          <a:p>
            <a:r>
              <a:rPr lang="it-IT" dirty="0">
                <a:solidFill>
                  <a:srgbClr val="00B050"/>
                </a:solidFill>
              </a:rPr>
              <a:t>Congo</a:t>
            </a:r>
          </a:p>
          <a:p>
            <a:r>
              <a:rPr lang="it-IT" dirty="0">
                <a:solidFill>
                  <a:srgbClr val="00B050"/>
                </a:solidFill>
              </a:rPr>
              <a:t>Estonia</a:t>
            </a:r>
          </a:p>
          <a:p>
            <a:r>
              <a:rPr lang="it-IT" dirty="0">
                <a:solidFill>
                  <a:srgbClr val="00B050"/>
                </a:solidFill>
              </a:rPr>
              <a:t>Francia</a:t>
            </a:r>
            <a:endParaRPr lang="es-ES" dirty="0">
              <a:solidFill>
                <a:srgbClr val="00B050"/>
              </a:solidFill>
            </a:endParaRPr>
          </a:p>
        </p:txBody>
      </p:sp>
      <p:sp>
        <p:nvSpPr>
          <p:cNvPr id="5" name="4 CuadroTexto"/>
          <p:cNvSpPr txBox="1"/>
          <p:nvPr/>
        </p:nvSpPr>
        <p:spPr>
          <a:xfrm>
            <a:off x="2771800" y="1033106"/>
            <a:ext cx="1368152" cy="1754326"/>
          </a:xfrm>
          <a:prstGeom prst="rect">
            <a:avLst/>
          </a:prstGeom>
          <a:noFill/>
        </p:spPr>
        <p:txBody>
          <a:bodyPr wrap="square" rtlCol="0">
            <a:spAutoFit/>
          </a:bodyPr>
          <a:lstStyle/>
          <a:p>
            <a:r>
              <a:rPr lang="es-ES" dirty="0">
                <a:solidFill>
                  <a:srgbClr val="00B050"/>
                </a:solidFill>
              </a:rPr>
              <a:t>Lituania</a:t>
            </a:r>
          </a:p>
          <a:p>
            <a:r>
              <a:rPr lang="es-ES" dirty="0">
                <a:solidFill>
                  <a:srgbClr val="00B050"/>
                </a:solidFill>
              </a:rPr>
              <a:t>Marruecos</a:t>
            </a:r>
          </a:p>
          <a:p>
            <a:r>
              <a:rPr lang="es-ES" dirty="0">
                <a:solidFill>
                  <a:srgbClr val="00B050"/>
                </a:solidFill>
              </a:rPr>
              <a:t>Namibia</a:t>
            </a:r>
          </a:p>
          <a:p>
            <a:r>
              <a:rPr lang="es-ES" dirty="0">
                <a:solidFill>
                  <a:srgbClr val="00B050"/>
                </a:solidFill>
              </a:rPr>
              <a:t>Noruega</a:t>
            </a:r>
          </a:p>
          <a:p>
            <a:r>
              <a:rPr lang="es-ES" dirty="0">
                <a:solidFill>
                  <a:srgbClr val="00B050"/>
                </a:solidFill>
              </a:rPr>
              <a:t>Senegal</a:t>
            </a:r>
          </a:p>
          <a:p>
            <a:r>
              <a:rPr lang="es-ES" dirty="0">
                <a:solidFill>
                  <a:srgbClr val="00B050"/>
                </a:solidFill>
              </a:rPr>
              <a:t>Sudáfrica</a:t>
            </a:r>
          </a:p>
        </p:txBody>
      </p:sp>
      <p:sp>
        <p:nvSpPr>
          <p:cNvPr id="6" name="5 CuadroTexto"/>
          <p:cNvSpPr txBox="1"/>
          <p:nvPr/>
        </p:nvSpPr>
        <p:spPr>
          <a:xfrm>
            <a:off x="359532" y="3140968"/>
            <a:ext cx="8460940" cy="2862322"/>
          </a:xfrm>
          <a:prstGeom prst="rect">
            <a:avLst/>
          </a:prstGeom>
          <a:noFill/>
        </p:spPr>
        <p:txBody>
          <a:bodyPr wrap="square" rtlCol="0">
            <a:spAutoFit/>
          </a:bodyPr>
          <a:lstStyle/>
          <a:p>
            <a:r>
              <a:rPr lang="es-ES" dirty="0"/>
              <a:t>La seguridad a bordo de los buques pesqueros es más que el Acuerdo de Ciudad del Cabo y STCW-F. Piensa en horas de trabajo y horas de descanso. 12 países ratificaron C.188 en comparación con 88 países que ratificaron el MLC</a:t>
            </a:r>
            <a:r>
              <a:rPr lang="es-ES" dirty="0" smtClean="0"/>
              <a:t>.</a:t>
            </a:r>
          </a:p>
          <a:p>
            <a:endParaRPr lang="es-ES" dirty="0"/>
          </a:p>
          <a:p>
            <a:r>
              <a:rPr lang="es-ES" dirty="0" smtClean="0"/>
              <a:t>En la UE la directiva </a:t>
            </a:r>
            <a:r>
              <a:rPr lang="es-ES" dirty="0" err="1">
                <a:solidFill>
                  <a:prstClr val="black"/>
                </a:solidFill>
              </a:rPr>
              <a:t>DIRECTIVA</a:t>
            </a:r>
            <a:r>
              <a:rPr lang="es-ES" dirty="0">
                <a:solidFill>
                  <a:prstClr val="black"/>
                </a:solidFill>
              </a:rPr>
              <a:t> (UE) 2017/159 DEL CONSEJO </a:t>
            </a:r>
            <a:r>
              <a:rPr lang="es-ES" dirty="0" smtClean="0"/>
              <a:t>que traspone el C 188 OIT entra en vigor Noviembre 2019 para que los estados miembros la traspongan a sus legislaciones.</a:t>
            </a:r>
            <a:endParaRPr lang="es-ES" dirty="0"/>
          </a:p>
          <a:p>
            <a:endParaRPr lang="es-ES" dirty="0"/>
          </a:p>
          <a:p>
            <a:r>
              <a:rPr lang="es-ES" dirty="0"/>
              <a:t>La Convención entrará en vigor para Namibia el 20 de septiembre de 2019.</a:t>
            </a:r>
          </a:p>
          <a:p>
            <a:r>
              <a:rPr lang="es-ES" dirty="0"/>
              <a:t>La Convención entrará en vigor para Senegal el 21 de septiembre de 2019.</a:t>
            </a:r>
          </a:p>
        </p:txBody>
      </p:sp>
    </p:spTree>
    <p:extLst>
      <p:ext uri="{BB962C8B-B14F-4D97-AF65-F5344CB8AC3E}">
        <p14:creationId xmlns:p14="http://schemas.microsoft.com/office/powerpoint/2010/main" val="22450215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88640"/>
            <a:ext cx="7344816" cy="738664"/>
          </a:xfrm>
          <a:prstGeom prst="rect">
            <a:avLst/>
          </a:prstGeom>
          <a:noFill/>
        </p:spPr>
        <p:txBody>
          <a:bodyPr wrap="square" rtlCol="0">
            <a:spAutoFit/>
          </a:bodyPr>
          <a:lstStyle/>
          <a:p>
            <a:pPr algn="ctr"/>
            <a:r>
              <a:rPr lang="es-ES" sz="1400" b="1" dirty="0" smtClean="0"/>
              <a:t>CONSEJO CONSULTIVO DE PESCA ESPAÑA </a:t>
            </a:r>
          </a:p>
          <a:p>
            <a:pPr algn="ctr"/>
            <a:r>
              <a:rPr lang="es-ES" sz="1400" b="1" dirty="0" smtClean="0"/>
              <a:t>INFORME </a:t>
            </a:r>
            <a:r>
              <a:rPr lang="es-ES" sz="1400" b="1" dirty="0"/>
              <a:t>SOBRE EL RESULTADO DE LA ENCUESTA PARA ALUMNOS DE ESCUELAS </a:t>
            </a:r>
            <a:endParaRPr lang="es-ES" sz="1400" b="1" dirty="0" smtClean="0"/>
          </a:p>
          <a:p>
            <a:pPr algn="ctr"/>
            <a:r>
              <a:rPr lang="es-ES" sz="1400" b="1" dirty="0" smtClean="0"/>
              <a:t>DE </a:t>
            </a:r>
            <a:r>
              <a:rPr lang="es-ES" sz="1400" b="1" dirty="0"/>
              <a:t>FORMACIÓN PROFESIONAL NÁUTICO PESQUERA </a:t>
            </a:r>
            <a:r>
              <a:rPr lang="es-ES" sz="1400" b="1" dirty="0" smtClean="0"/>
              <a:t>ABRIL 2018 </a:t>
            </a:r>
            <a:endParaRPr lang="es-ES" sz="1400" dirty="0"/>
          </a:p>
        </p:txBody>
      </p:sp>
      <p:sp>
        <p:nvSpPr>
          <p:cNvPr id="3" name="2 CuadroTexto"/>
          <p:cNvSpPr txBox="1"/>
          <p:nvPr/>
        </p:nvSpPr>
        <p:spPr>
          <a:xfrm>
            <a:off x="467544" y="1196752"/>
            <a:ext cx="8424936" cy="4801314"/>
          </a:xfrm>
          <a:prstGeom prst="rect">
            <a:avLst/>
          </a:prstGeom>
          <a:noFill/>
        </p:spPr>
        <p:txBody>
          <a:bodyPr wrap="square" rtlCol="0">
            <a:spAutoFit/>
          </a:bodyPr>
          <a:lstStyle/>
          <a:p>
            <a:pPr algn="just"/>
            <a:r>
              <a:rPr lang="es-ES" dirty="0"/>
              <a:t>L</a:t>
            </a:r>
            <a:r>
              <a:rPr lang="es-ES" dirty="0" smtClean="0"/>
              <a:t>a </a:t>
            </a:r>
            <a:r>
              <a:rPr lang="es-ES" dirty="0"/>
              <a:t>encuesta </a:t>
            </a:r>
            <a:r>
              <a:rPr lang="es-ES" dirty="0" smtClean="0"/>
              <a:t>fue repartida </a:t>
            </a:r>
            <a:r>
              <a:rPr lang="es-ES" dirty="0"/>
              <a:t>entre los alumnos de las escuelas náutico pesqueras españolas, de los dos cursos de los ciclos formativos medio y superior, tanto de la sección de máquinas como de la de puente</a:t>
            </a:r>
            <a:r>
              <a:rPr lang="es-ES" dirty="0" smtClean="0"/>
              <a:t>.</a:t>
            </a:r>
          </a:p>
          <a:p>
            <a:endParaRPr lang="es-ES" dirty="0"/>
          </a:p>
          <a:p>
            <a:r>
              <a:rPr lang="es-ES" dirty="0"/>
              <a:t>Las escuelas que han participado en la encuesta son las siguientes: </a:t>
            </a:r>
          </a:p>
          <a:p>
            <a:pPr marL="285750" lvl="0" indent="-285750">
              <a:buFont typeface="Arial" panose="020B0604020202020204" pitchFamily="34" charset="0"/>
              <a:buChar char="•"/>
            </a:pPr>
            <a:r>
              <a:rPr lang="es-ES" dirty="0"/>
              <a:t>Blas de </a:t>
            </a:r>
            <a:r>
              <a:rPr lang="es-ES" dirty="0" err="1"/>
              <a:t>Lezo</a:t>
            </a:r>
            <a:r>
              <a:rPr lang="es-ES" dirty="0"/>
              <a:t> (IES Náutico Pesquero de </a:t>
            </a:r>
            <a:r>
              <a:rPr lang="es-ES" dirty="0" err="1"/>
              <a:t>Pasaia</a:t>
            </a:r>
            <a:r>
              <a:rPr lang="es-ES" dirty="0"/>
              <a:t>)</a:t>
            </a:r>
          </a:p>
          <a:p>
            <a:pPr marL="285750" lvl="0" indent="-285750">
              <a:buFont typeface="Arial" panose="020B0604020202020204" pitchFamily="34" charset="0"/>
              <a:buChar char="•"/>
            </a:pPr>
            <a:r>
              <a:rPr lang="es-ES" dirty="0"/>
              <a:t>G</a:t>
            </a:r>
            <a:r>
              <a:rPr lang="es-ES" dirty="0" smtClean="0"/>
              <a:t>ijón)</a:t>
            </a:r>
            <a:r>
              <a:rPr lang="es-ES" dirty="0"/>
              <a:t> Instituto Politécnico de F.P Marítimo-Pesquero de Canarias (Lanzarote)</a:t>
            </a:r>
          </a:p>
          <a:p>
            <a:pPr marL="285750" lvl="0" indent="-285750">
              <a:buFont typeface="Arial" panose="020B0604020202020204" pitchFamily="34" charset="0"/>
              <a:buChar char="•"/>
            </a:pPr>
            <a:r>
              <a:rPr lang="es-ES" dirty="0"/>
              <a:t>CIFP Marítimo </a:t>
            </a:r>
            <a:r>
              <a:rPr lang="es-ES" dirty="0" err="1"/>
              <a:t>Zaporito</a:t>
            </a:r>
            <a:r>
              <a:rPr lang="es-ES" dirty="0"/>
              <a:t>. San Fernando. (Cádiz)</a:t>
            </a:r>
          </a:p>
          <a:p>
            <a:pPr marL="285750" lvl="0" indent="-285750">
              <a:buFont typeface="Arial" panose="020B0604020202020204" pitchFamily="34" charset="0"/>
              <a:buChar char="•"/>
            </a:pPr>
            <a:r>
              <a:rPr lang="es-ES" dirty="0"/>
              <a:t>Instituto Politécnico Marítimo </a:t>
            </a:r>
            <a:r>
              <a:rPr lang="es-ES" dirty="0" err="1"/>
              <a:t>Pesqueiro</a:t>
            </a:r>
            <a:r>
              <a:rPr lang="es-ES" dirty="0"/>
              <a:t> do Atlántico (Vigo)</a:t>
            </a:r>
          </a:p>
          <a:p>
            <a:pPr marL="285750" lvl="0" indent="-285750">
              <a:buFont typeface="Arial" panose="020B0604020202020204" pitchFamily="34" charset="0"/>
              <a:buChar char="•"/>
            </a:pPr>
            <a:r>
              <a:rPr lang="es-ES" dirty="0"/>
              <a:t>Instituto Politécnico Marítimo Pesquero del Mediterráneo (Alicante)</a:t>
            </a:r>
          </a:p>
          <a:p>
            <a:pPr marL="285750" lvl="0" indent="-285750">
              <a:buFont typeface="Arial" panose="020B0604020202020204" pitchFamily="34" charset="0"/>
              <a:buChar char="•"/>
            </a:pPr>
            <a:r>
              <a:rPr lang="es-ES" dirty="0"/>
              <a:t>Centro Integrado de Formación Profesional. CIFP </a:t>
            </a:r>
          </a:p>
          <a:p>
            <a:pPr marL="285750" indent="-285750">
              <a:buFont typeface="Arial" panose="020B0604020202020204" pitchFamily="34" charset="0"/>
              <a:buChar char="•"/>
            </a:pPr>
            <a:r>
              <a:rPr lang="es-ES" dirty="0" smtClean="0"/>
              <a:t>Escuela </a:t>
            </a:r>
            <a:r>
              <a:rPr lang="es-ES" dirty="0"/>
              <a:t>de Capacitación Náutico Pesquera de Cataluña. </a:t>
            </a:r>
            <a:r>
              <a:rPr lang="es-ES" dirty="0" err="1"/>
              <a:t>L’Ametlla</a:t>
            </a:r>
            <a:r>
              <a:rPr lang="es-ES" dirty="0"/>
              <a:t> de Mar (Tarragona)</a:t>
            </a:r>
          </a:p>
          <a:p>
            <a:pPr marL="285750" lvl="0" indent="-285750">
              <a:buFont typeface="Arial" panose="020B0604020202020204" pitchFamily="34" charset="0"/>
              <a:buChar char="•"/>
            </a:pPr>
            <a:r>
              <a:rPr lang="es-ES" dirty="0"/>
              <a:t>CIFP Náutico pesquera Palma de Mallorca</a:t>
            </a:r>
          </a:p>
          <a:p>
            <a:endParaRPr lang="es-ES" dirty="0" smtClean="0"/>
          </a:p>
          <a:p>
            <a:r>
              <a:rPr lang="es-ES" dirty="0" smtClean="0"/>
              <a:t>El </a:t>
            </a:r>
            <a:r>
              <a:rPr lang="es-ES" dirty="0"/>
              <a:t>colectivo de los alumnos ha respondido de forma voluntaria y anónima a siete cuestiones específicas. </a:t>
            </a:r>
          </a:p>
          <a:p>
            <a:r>
              <a:rPr lang="es-ES" dirty="0"/>
              <a:t>En total se han obtenido un número de 715 encuestas.</a:t>
            </a:r>
          </a:p>
        </p:txBody>
      </p:sp>
    </p:spTree>
    <p:extLst>
      <p:ext uri="{BB962C8B-B14F-4D97-AF65-F5344CB8AC3E}">
        <p14:creationId xmlns:p14="http://schemas.microsoft.com/office/powerpoint/2010/main" val="1072426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38396" y="548680"/>
            <a:ext cx="8568952" cy="5355312"/>
          </a:xfrm>
          <a:prstGeom prst="rect">
            <a:avLst/>
          </a:prstGeom>
          <a:noFill/>
        </p:spPr>
        <p:txBody>
          <a:bodyPr wrap="square" rtlCol="0">
            <a:spAutoFit/>
          </a:bodyPr>
          <a:lstStyle/>
          <a:p>
            <a:pPr lvl="0"/>
            <a:r>
              <a:rPr lang="es-ES" b="1" u="sng" dirty="0"/>
              <a:t>CONCLUSIONES: </a:t>
            </a:r>
            <a:endParaRPr lang="es-ES" dirty="0"/>
          </a:p>
          <a:p>
            <a:r>
              <a:rPr lang="es-ES" dirty="0"/>
              <a:t>Del conjunto de respuestas obtenidas se puede concluir lo siguiente: </a:t>
            </a:r>
          </a:p>
          <a:p>
            <a:r>
              <a:rPr lang="es-ES" b="1" dirty="0"/>
              <a:t> </a:t>
            </a:r>
            <a:endParaRPr lang="es-ES" dirty="0"/>
          </a:p>
          <a:p>
            <a:pPr lvl="0"/>
            <a:r>
              <a:rPr lang="es-ES" dirty="0"/>
              <a:t>La principal salida laboral buscada por los alumnos de las escuelas es el sector de  la Marina Mercante y el Recreo. </a:t>
            </a:r>
          </a:p>
          <a:p>
            <a:r>
              <a:rPr lang="es-ES" dirty="0"/>
              <a:t> </a:t>
            </a:r>
          </a:p>
          <a:p>
            <a:pPr lvl="0"/>
            <a:r>
              <a:rPr lang="es-ES" dirty="0"/>
              <a:t>Pocos alumnos tienen experiencia profesional previa en buques pesqueros. </a:t>
            </a:r>
          </a:p>
          <a:p>
            <a:r>
              <a:rPr lang="es-ES" dirty="0"/>
              <a:t> </a:t>
            </a:r>
          </a:p>
          <a:p>
            <a:pPr lvl="0"/>
            <a:r>
              <a:rPr lang="es-ES" dirty="0"/>
              <a:t>Los alumnos consideran un problema importante el planteamiento actual de las prácticas laborales, radicando el fallo de mercado tanto la dotación de medios como la duración de las mismas. Asimismo, opinan que deberían estar remuneradas. </a:t>
            </a:r>
          </a:p>
          <a:p>
            <a:r>
              <a:rPr lang="es-ES" dirty="0"/>
              <a:t> </a:t>
            </a:r>
          </a:p>
          <a:p>
            <a:pPr lvl="0"/>
            <a:r>
              <a:rPr lang="es-ES" dirty="0"/>
              <a:t>La peligrosidad, dureza y/o tiempo fuera de casa que conlleva la actividad pesquera es la principal causa de desmotivación profesional hacia este sector. Además, no creen que esté lo suficientemente bien remunerado para el esfuerzo que supone. </a:t>
            </a:r>
          </a:p>
          <a:p>
            <a:r>
              <a:rPr lang="es-ES" dirty="0"/>
              <a:t> </a:t>
            </a:r>
          </a:p>
          <a:p>
            <a:pPr lvl="0"/>
            <a:r>
              <a:rPr lang="es-ES" dirty="0"/>
              <a:t>Se deberían mejorar las prácticas laborales y las condiciones de acceso al mercado de trabajo de los recién titulados, así como las condiciones laborales generales del sector de la pesca extractiva. </a:t>
            </a:r>
          </a:p>
        </p:txBody>
      </p:sp>
    </p:spTree>
    <p:extLst>
      <p:ext uri="{BB962C8B-B14F-4D97-AF65-F5344CB8AC3E}">
        <p14:creationId xmlns:p14="http://schemas.microsoft.com/office/powerpoint/2010/main" val="1819867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188640"/>
            <a:ext cx="1152816" cy="307777"/>
          </a:xfrm>
          <a:prstGeom prst="rect">
            <a:avLst/>
          </a:prstGeom>
          <a:noFill/>
        </p:spPr>
        <p:txBody>
          <a:bodyPr wrap="none" rtlCol="0">
            <a:spAutoFit/>
          </a:bodyPr>
          <a:lstStyle/>
          <a:p>
            <a:r>
              <a:rPr lang="es-ES" sz="1400" b="1" dirty="0"/>
              <a:t>PROPUESTAS</a:t>
            </a:r>
            <a:endParaRPr lang="es-ES" sz="1400" dirty="0"/>
          </a:p>
        </p:txBody>
      </p:sp>
      <p:sp>
        <p:nvSpPr>
          <p:cNvPr id="4" name="3 CuadroTexto"/>
          <p:cNvSpPr txBox="1"/>
          <p:nvPr/>
        </p:nvSpPr>
        <p:spPr>
          <a:xfrm>
            <a:off x="375179" y="457068"/>
            <a:ext cx="8661317" cy="6124754"/>
          </a:xfrm>
          <a:prstGeom prst="rect">
            <a:avLst/>
          </a:prstGeom>
          <a:noFill/>
        </p:spPr>
        <p:txBody>
          <a:bodyPr wrap="square" rtlCol="0">
            <a:spAutoFit/>
          </a:bodyPr>
          <a:lstStyle/>
          <a:p>
            <a:r>
              <a:rPr lang="es-ES" sz="1400" dirty="0"/>
              <a:t>C</a:t>
            </a:r>
            <a:r>
              <a:rPr lang="es-ES" sz="1400" dirty="0" smtClean="0"/>
              <a:t>ontribuir </a:t>
            </a:r>
            <a:r>
              <a:rPr lang="es-ES" sz="1400" dirty="0"/>
              <a:t>al diálogo social que permita avanzar en cuestiones sociales al mismo tiempo que apoyar la sostenibilidad económica del sector, se proponen las siguientes actuaciones que se derivan de las conclusiones de nuestro diagnóstico. </a:t>
            </a:r>
          </a:p>
          <a:p>
            <a:r>
              <a:rPr lang="es-ES" sz="1400" dirty="0"/>
              <a:t> </a:t>
            </a:r>
          </a:p>
          <a:p>
            <a:r>
              <a:rPr lang="es-ES" sz="1400" dirty="0"/>
              <a:t> </a:t>
            </a:r>
            <a:r>
              <a:rPr lang="es-ES" sz="1400" b="1" dirty="0" smtClean="0"/>
              <a:t>PRIMERA</a:t>
            </a:r>
            <a:r>
              <a:rPr lang="es-ES" sz="1400" b="1" dirty="0"/>
              <a:t>.-</a:t>
            </a:r>
            <a:r>
              <a:rPr lang="es-ES" sz="1400" dirty="0"/>
              <a:t> NEGOCIAR UN ACUERDO MARCO DE MÍNIMOS PARA EL SECTOR PESQUERO ENTRE LOS INTERLOCUTORES SOCIALES.</a:t>
            </a:r>
          </a:p>
          <a:p>
            <a:r>
              <a:rPr lang="es-ES" sz="1400" dirty="0"/>
              <a:t>Este acuerdo debe basarse en el Convenio 188 de la OIT y de la Directiva Europea DIRECTIVA (UE) 2017/159. EL Acuerdo Marco establece una norma básica de obligaciones para los empleadores y la administración. Que incorporen a la legislación nacional una reglamentación laboral básica homogénea de la legislación española aplicable al sector pesquero. Concentren la legislación sobre Salud y Seguridad, Formación, Protección Social y las Condiciones de Trabajo </a:t>
            </a:r>
          </a:p>
          <a:p>
            <a:r>
              <a:rPr lang="es-ES" sz="1400" dirty="0"/>
              <a:t> </a:t>
            </a:r>
          </a:p>
          <a:p>
            <a:r>
              <a:rPr lang="es-ES" sz="1400" b="1" dirty="0"/>
              <a:t>SEGUNDA</a:t>
            </a:r>
            <a:r>
              <a:rPr lang="es-ES" sz="1400" dirty="0"/>
              <a:t>.- DISEÑAR UN PLAN DENTRO DEL AMBITO DEL CONSEJO CONSULTIVO DE ESPAÑA EN EL COMITÉ DE DIALOGO SOCIAL PARA INCENTIVAR LA INSERCIÓN LABORAL </a:t>
            </a:r>
            <a:r>
              <a:rPr lang="es-ES" sz="1400" dirty="0" smtClean="0"/>
              <a:t>DE GENERO Y </a:t>
            </a:r>
            <a:r>
              <a:rPr lang="es-ES" sz="1400" dirty="0"/>
              <a:t>JOVENES. </a:t>
            </a:r>
            <a:endParaRPr lang="es-ES" sz="1400" dirty="0" smtClean="0"/>
          </a:p>
          <a:p>
            <a:endParaRPr lang="es-ES" sz="1400" dirty="0"/>
          </a:p>
          <a:p>
            <a:pPr marL="285750" indent="-285750">
              <a:buFont typeface="Arial" panose="020B0604020202020204" pitchFamily="34" charset="0"/>
              <a:buChar char="•"/>
            </a:pPr>
            <a:r>
              <a:rPr lang="es-ES" sz="1400" dirty="0" smtClean="0"/>
              <a:t>la </a:t>
            </a:r>
            <a:r>
              <a:rPr lang="es-ES" sz="1400" dirty="0"/>
              <a:t>negligencia en la promoción de condiciones de trabajo </a:t>
            </a:r>
            <a:r>
              <a:rPr lang="es-ES" sz="1400" dirty="0" smtClean="0"/>
              <a:t>dignas </a:t>
            </a:r>
            <a:r>
              <a:rPr lang="es-ES" sz="1400" dirty="0"/>
              <a:t>en el sector de la pesca conduce </a:t>
            </a:r>
            <a:r>
              <a:rPr lang="es-ES" sz="1400" dirty="0" smtClean="0"/>
              <a:t>al </a:t>
            </a:r>
            <a:r>
              <a:rPr lang="es-ES" sz="1400" dirty="0"/>
              <a:t>interés reducido </a:t>
            </a:r>
            <a:r>
              <a:rPr lang="es-ES" sz="1400" dirty="0" smtClean="0"/>
              <a:t>de </a:t>
            </a:r>
            <a:r>
              <a:rPr lang="es-ES" sz="1400" dirty="0"/>
              <a:t>formar parte de la profesión por los ciudadanos de la UE. </a:t>
            </a:r>
            <a:endParaRPr lang="es-ES" sz="1400" dirty="0" smtClean="0"/>
          </a:p>
          <a:p>
            <a:pPr marL="285750" indent="-285750">
              <a:buFont typeface="Arial" panose="020B0604020202020204" pitchFamily="34" charset="0"/>
              <a:buChar char="•"/>
            </a:pPr>
            <a:r>
              <a:rPr lang="es-ES" sz="1400" dirty="0" smtClean="0"/>
              <a:t>Esto </a:t>
            </a:r>
            <a:r>
              <a:rPr lang="es-ES" sz="1400" dirty="0"/>
              <a:t>a su vez contribuyó al aumento del empleo en </a:t>
            </a:r>
            <a:r>
              <a:rPr lang="es-ES" sz="1400" dirty="0" smtClean="0"/>
              <a:t>la flota UE </a:t>
            </a:r>
            <a:r>
              <a:rPr lang="es-ES" sz="1400" dirty="0"/>
              <a:t>de los pescadores migrantes de la UE (de países no pertenecientes al EEE), que a menudo terminan trabajando </a:t>
            </a:r>
            <a:r>
              <a:rPr lang="es-ES" sz="1400" dirty="0" smtClean="0"/>
              <a:t>incluso dentro de la UE en </a:t>
            </a:r>
            <a:r>
              <a:rPr lang="es-ES" sz="1400" dirty="0"/>
              <a:t>condiciones precarias o incluso son víctimas de trabajo </a:t>
            </a:r>
            <a:r>
              <a:rPr lang="es-ES" sz="1400" dirty="0" smtClean="0"/>
              <a:t>forzado </a:t>
            </a:r>
            <a:r>
              <a:rPr lang="es-ES" sz="1400" smtClean="0"/>
              <a:t>(caso Irlanda). </a:t>
            </a:r>
          </a:p>
          <a:p>
            <a:pPr marL="285750" indent="-285750">
              <a:buFont typeface="Arial" panose="020B0604020202020204" pitchFamily="34" charset="0"/>
              <a:buChar char="•"/>
            </a:pPr>
            <a:endParaRPr lang="es-ES" sz="1400" dirty="0" smtClean="0"/>
          </a:p>
          <a:p>
            <a:pPr marL="285750" indent="-285750">
              <a:buFont typeface="Arial" panose="020B0604020202020204" pitchFamily="34" charset="0"/>
              <a:buChar char="•"/>
            </a:pPr>
            <a:r>
              <a:rPr lang="es-ES" sz="1400" dirty="0" smtClean="0"/>
              <a:t>Debido </a:t>
            </a:r>
            <a:r>
              <a:rPr lang="es-ES" sz="1400" dirty="0"/>
              <a:t>a las características específicas del sector pesquero (de trabajo en alta mar durante largos períodos de tiempo), a menudo es supervisada por los organismos reguladores y de aplicación, por lo que los pescadores migrantes especialmente vulnerables</a:t>
            </a:r>
            <a:r>
              <a:rPr lang="es-ES" sz="1400" dirty="0" smtClean="0"/>
              <a:t>.</a:t>
            </a:r>
          </a:p>
          <a:p>
            <a:endParaRPr lang="es-ES" sz="1400" dirty="0" smtClean="0"/>
          </a:p>
          <a:p>
            <a:pPr marL="285750" indent="-285750">
              <a:buFont typeface="Arial" panose="020B0604020202020204" pitchFamily="34" charset="0"/>
              <a:buChar char="•"/>
            </a:pPr>
            <a:r>
              <a:rPr lang="es-ES" sz="1400" b="1" dirty="0" smtClean="0"/>
              <a:t> TERCERA.-</a:t>
            </a:r>
            <a:r>
              <a:rPr lang="es-ES" sz="1400" dirty="0" smtClean="0"/>
              <a:t> </a:t>
            </a:r>
            <a:r>
              <a:rPr lang="es-ES" sz="1400" b="1" u="sng" dirty="0" smtClean="0"/>
              <a:t>Cambiar la formación profesional reglada y ocupacional a un sistema dual </a:t>
            </a:r>
            <a:r>
              <a:rPr lang="es-ES" sz="1400" b="1" u="sng" dirty="0" err="1" smtClean="0"/>
              <a:t>retibuido</a:t>
            </a:r>
            <a:r>
              <a:rPr lang="es-ES" sz="1400" b="1" u="sng" dirty="0" smtClean="0"/>
              <a:t>. Comenzando simultáneamente desde el principio la enseñanza practica embarcando con las clases en los institutos náuticos pesqueros. </a:t>
            </a:r>
            <a:endParaRPr lang="es-ES" sz="1400" b="1" u="sng" dirty="0"/>
          </a:p>
        </p:txBody>
      </p:sp>
    </p:spTree>
    <p:extLst>
      <p:ext uri="{BB962C8B-B14F-4D97-AF65-F5344CB8AC3E}">
        <p14:creationId xmlns:p14="http://schemas.microsoft.com/office/powerpoint/2010/main" val="3118334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05800" y="219998"/>
            <a:ext cx="8640960" cy="12341840"/>
          </a:xfrm>
          <a:prstGeom prst="rect">
            <a:avLst/>
          </a:prstGeom>
          <a:noFill/>
        </p:spPr>
        <p:txBody>
          <a:bodyPr wrap="square" rtlCol="0">
            <a:spAutoFit/>
          </a:bodyPr>
          <a:lstStyle/>
          <a:p>
            <a:pPr algn="ctr"/>
            <a:r>
              <a:rPr lang="es-ES" b="1" dirty="0" smtClean="0"/>
              <a:t>REGISTRO DE JORNADA</a:t>
            </a:r>
          </a:p>
          <a:p>
            <a:pPr algn="ctr"/>
            <a:endParaRPr lang="es-ES" b="1" dirty="0"/>
          </a:p>
          <a:p>
            <a:pPr marL="285750" indent="-285750" algn="just">
              <a:buFont typeface="Wingdings" panose="05000000000000000000" pitchFamily="2" charset="2"/>
              <a:buChar char="Ø"/>
            </a:pPr>
            <a:r>
              <a:rPr lang="es-ES" sz="1600" dirty="0"/>
              <a:t>Tribunal de Justicia de la Unión Europea (TJUE) “no es posible determinar (...) el número de horas de trabajo</a:t>
            </a:r>
            <a:r>
              <a:rPr lang="es-ES" sz="1600" dirty="0" smtClean="0"/>
              <a:t>” publicada 14 de Mayo 2019</a:t>
            </a:r>
          </a:p>
          <a:p>
            <a:pPr marL="285750" indent="-285750" algn="just">
              <a:buFont typeface="Wingdings" panose="05000000000000000000" pitchFamily="2" charset="2"/>
              <a:buChar char="Ø"/>
            </a:pPr>
            <a:r>
              <a:rPr lang="es-ES" sz="1600" dirty="0"/>
              <a:t>sentencia que los Estados de la UE, no solo España, deben regularlo para asegurar que los empresarios </a:t>
            </a:r>
            <a:r>
              <a:rPr lang="es-ES" sz="1600" dirty="0" smtClean="0"/>
              <a:t>respeten.</a:t>
            </a:r>
          </a:p>
          <a:p>
            <a:pPr marL="285750" indent="-285750" algn="just">
              <a:buFont typeface="Wingdings" panose="05000000000000000000" pitchFamily="2" charset="2"/>
              <a:buChar char="Ø"/>
            </a:pPr>
            <a:r>
              <a:rPr lang="es-ES" sz="1600" dirty="0"/>
              <a:t>E</a:t>
            </a:r>
            <a:r>
              <a:rPr lang="es-ES" sz="1600" dirty="0" smtClean="0"/>
              <a:t>l sector de </a:t>
            </a:r>
            <a:r>
              <a:rPr lang="es-ES" sz="1600" dirty="0"/>
              <a:t>la pesca, sin perjuicio de determinadas peculiaridades específicas, dado la especialidad de su trabajo, necesitan una ordenación más flexible de la jornada de trabajo y de los descansos que la </a:t>
            </a:r>
            <a:r>
              <a:rPr lang="es-ES" sz="1600" dirty="0" err="1" smtClean="0"/>
              <a:t>preveé</a:t>
            </a:r>
            <a:r>
              <a:rPr lang="es-ES" sz="1600" dirty="0" smtClean="0"/>
              <a:t> </a:t>
            </a:r>
            <a:r>
              <a:rPr lang="es-ES" sz="1600" dirty="0"/>
              <a:t>con carácter general para el resto de los sectores </a:t>
            </a:r>
            <a:r>
              <a:rPr lang="es-ES" sz="1600" dirty="0" smtClean="0"/>
              <a:t>la (Directiva </a:t>
            </a:r>
            <a:r>
              <a:rPr lang="es-ES" sz="1600" dirty="0"/>
              <a:t>1999/63/CE, R.D 1561/1995, de 21 de septiembre y RD 285/2002, de 22 de marzo</a:t>
            </a:r>
            <a:r>
              <a:rPr lang="es-ES" sz="1600" dirty="0" smtClean="0"/>
              <a:t>).</a:t>
            </a:r>
          </a:p>
          <a:p>
            <a:pPr marL="285750" indent="-285750" algn="just">
              <a:buFont typeface="Wingdings" panose="05000000000000000000" pitchFamily="2" charset="2"/>
              <a:buChar char="Ø"/>
            </a:pPr>
            <a:r>
              <a:rPr lang="es-ES" sz="1600" dirty="0"/>
              <a:t>Los trabajadores que presten servicios a bordo de los buques y embarcaciones se regirán por lo establecido en el RD 285/2002, de 22 de marzo, salvo el capitán o persona que ejerza el mando de la </a:t>
            </a:r>
            <a:r>
              <a:rPr lang="es-ES" sz="1600" dirty="0" smtClean="0"/>
              <a:t>nave.</a:t>
            </a:r>
          </a:p>
          <a:p>
            <a:pPr algn="just"/>
            <a:r>
              <a:rPr lang="es-ES" sz="1600" b="1" dirty="0"/>
              <a:t>Tiempo de trabajo en la </a:t>
            </a:r>
            <a:r>
              <a:rPr lang="es-ES" sz="1600" b="1" dirty="0" smtClean="0"/>
              <a:t>mar. </a:t>
            </a:r>
            <a:r>
              <a:rPr lang="es-ES" sz="1600" dirty="0" smtClean="0"/>
              <a:t>Los </a:t>
            </a:r>
            <a:r>
              <a:rPr lang="es-ES" sz="1600" dirty="0"/>
              <a:t>trabajadores no podrán realizar una jornada total diaria superior </a:t>
            </a:r>
            <a:r>
              <a:rPr lang="es-ES" sz="1600" dirty="0" smtClean="0"/>
              <a:t>12 horas </a:t>
            </a:r>
            <a:r>
              <a:rPr lang="es-ES" sz="1600" dirty="0"/>
              <a:t>(incluidas las horas extraordinarias), tanto si el buque se halla en puerto como en la mar, salvo en los siguientes supuestos:</a:t>
            </a:r>
          </a:p>
          <a:p>
            <a:pPr algn="just"/>
            <a:r>
              <a:rPr lang="es-ES" sz="1600" dirty="0" smtClean="0"/>
              <a:t>1.En </a:t>
            </a:r>
            <a:r>
              <a:rPr lang="es-ES" sz="1600" dirty="0"/>
              <a:t>los casos de fuerza mayor en que sea necesario para garantizar la seguridad </a:t>
            </a:r>
            <a:r>
              <a:rPr lang="es-ES" sz="1600" dirty="0" smtClean="0"/>
              <a:t>	inmediata </a:t>
            </a:r>
            <a:r>
              <a:rPr lang="es-ES" sz="1600" dirty="0"/>
              <a:t>del buque o de las personas o la carga a bordo.</a:t>
            </a:r>
          </a:p>
          <a:p>
            <a:pPr algn="just"/>
            <a:r>
              <a:rPr lang="es-ES" sz="1600" dirty="0" smtClean="0"/>
              <a:t>2. Para </a:t>
            </a:r>
            <a:r>
              <a:rPr lang="es-ES" sz="1600" dirty="0"/>
              <a:t>socorrer a otros buques o personas que corran peligro en alta mar.</a:t>
            </a:r>
          </a:p>
          <a:p>
            <a:pPr algn="just"/>
            <a:r>
              <a:rPr lang="es-ES" sz="1600" dirty="0" smtClean="0"/>
              <a:t>3. Cuando </a:t>
            </a:r>
            <a:r>
              <a:rPr lang="es-ES" sz="1600" dirty="0"/>
              <a:t>se trate de proveer al buque de víveres, combustible o material lubricante en </a:t>
            </a:r>
            <a:r>
              <a:rPr lang="es-ES" sz="1600" dirty="0" smtClean="0"/>
              <a:t>	casos </a:t>
            </a:r>
            <a:r>
              <a:rPr lang="es-ES" sz="1600" dirty="0"/>
              <a:t>de apremiante necesidad, de la descarga urgente por deterioro de la mercancía transportada o de la atención debida por maniobras de entrada y salida a puerto, atraque, desatraque y fondeo</a:t>
            </a:r>
            <a:r>
              <a:rPr lang="es-ES" sz="1600" dirty="0" smtClean="0"/>
              <a:t>.</a:t>
            </a:r>
          </a:p>
          <a:p>
            <a:pPr algn="just"/>
            <a:r>
              <a:rPr lang="es-ES" sz="1600" b="1" dirty="0"/>
              <a:t>Las horas de exceso</a:t>
            </a:r>
            <a:r>
              <a:rPr lang="es-ES" sz="1600" dirty="0"/>
              <a:t> que se realicen sobre la jornada ordinaria pactada conforme Convenios Colectivos o contratos de trabajo (Art. 34 ,ET) se compensarán o abonarán según los citados Convenios o contratos (art. 35, ET). Ver sentencia nº TS, Sala de lo Social, de 06/10/2005, Rec. 3907/2004</a:t>
            </a:r>
            <a:endParaRPr lang="es-ES" sz="1600" dirty="0" smtClean="0"/>
          </a:p>
          <a:p>
            <a:pPr algn="just"/>
            <a:endParaRPr lang="es-ES" sz="1600" dirty="0"/>
          </a:p>
          <a:p>
            <a:pPr marL="285750" indent="-285750" algn="just">
              <a:buFont typeface="Wingdings" panose="05000000000000000000" pitchFamily="2" charset="2"/>
              <a:buChar char="Ø"/>
            </a:pPr>
            <a:endParaRPr lang="es-ES" sz="1600" dirty="0" smtClean="0"/>
          </a:p>
          <a:p>
            <a:pPr algn="ctr"/>
            <a:endParaRPr lang="es-ES" b="1" dirty="0"/>
          </a:p>
          <a:p>
            <a:pPr algn="ctr"/>
            <a:endParaRPr lang="es-ES" b="1" dirty="0" smtClean="0"/>
          </a:p>
          <a:p>
            <a:pPr algn="ctr"/>
            <a:endParaRPr lang="es-ES" b="1" dirty="0"/>
          </a:p>
          <a:p>
            <a:pPr algn="ctr"/>
            <a:endParaRPr lang="es-ES" b="1" dirty="0" smtClean="0"/>
          </a:p>
          <a:p>
            <a:pPr algn="ctr"/>
            <a:endParaRPr lang="es-ES" b="1" dirty="0"/>
          </a:p>
          <a:p>
            <a:pPr algn="ctr"/>
            <a:endParaRPr lang="es-ES" b="1" dirty="0" smtClean="0"/>
          </a:p>
          <a:p>
            <a:pPr algn="ctr"/>
            <a:endParaRPr lang="es-ES" b="1" dirty="0"/>
          </a:p>
          <a:p>
            <a:pPr algn="ctr"/>
            <a:endParaRPr lang="es-ES" b="1" dirty="0" smtClean="0"/>
          </a:p>
          <a:p>
            <a:pPr algn="ctr"/>
            <a:endParaRPr lang="es-ES" b="1" dirty="0"/>
          </a:p>
          <a:p>
            <a:pPr algn="ctr"/>
            <a:endParaRPr lang="es-ES" b="1" dirty="0" smtClean="0"/>
          </a:p>
          <a:p>
            <a:pPr algn="ctr"/>
            <a:endParaRPr lang="es-ES" b="1" dirty="0"/>
          </a:p>
          <a:p>
            <a:pPr algn="ctr"/>
            <a:endParaRPr lang="es-ES" b="1" dirty="0" smtClean="0"/>
          </a:p>
          <a:p>
            <a:pPr algn="ctr"/>
            <a:endParaRPr lang="es-ES" b="1" dirty="0"/>
          </a:p>
          <a:p>
            <a:pPr algn="ctr"/>
            <a:endParaRPr lang="es-ES" b="1" dirty="0" smtClean="0"/>
          </a:p>
          <a:p>
            <a:pPr algn="ctr"/>
            <a:endParaRPr lang="es-ES" b="1" dirty="0" smtClean="0"/>
          </a:p>
          <a:p>
            <a:pPr algn="ctr"/>
            <a:endParaRPr lang="es-ES" b="1" dirty="0"/>
          </a:p>
          <a:p>
            <a:pPr algn="ctr"/>
            <a:endParaRPr lang="es-ES" b="1" dirty="0" smtClean="0"/>
          </a:p>
          <a:p>
            <a:pPr algn="ctr"/>
            <a:endParaRPr lang="es-ES" b="1" dirty="0"/>
          </a:p>
          <a:p>
            <a:pPr algn="ctr"/>
            <a:endParaRPr lang="es-ES" b="1" dirty="0" smtClean="0"/>
          </a:p>
          <a:p>
            <a:pPr algn="ctr"/>
            <a:endParaRPr lang="es-ES" b="1" dirty="0"/>
          </a:p>
        </p:txBody>
      </p:sp>
    </p:spTree>
    <p:extLst>
      <p:ext uri="{BB962C8B-B14F-4D97-AF65-F5344CB8AC3E}">
        <p14:creationId xmlns:p14="http://schemas.microsoft.com/office/powerpoint/2010/main" val="3752439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51520" y="260648"/>
            <a:ext cx="8784976" cy="5570756"/>
          </a:xfrm>
          <a:prstGeom prst="rect">
            <a:avLst/>
          </a:prstGeom>
          <a:noFill/>
        </p:spPr>
        <p:txBody>
          <a:bodyPr wrap="square" rtlCol="0">
            <a:spAutoFit/>
          </a:bodyPr>
          <a:lstStyle/>
          <a:p>
            <a:pPr algn="ctr"/>
            <a:r>
              <a:rPr lang="es-ES" b="1" dirty="0" smtClean="0"/>
              <a:t>REGISTRO DE JORNADA</a:t>
            </a:r>
          </a:p>
          <a:p>
            <a:pPr algn="ctr"/>
            <a:endParaRPr lang="es-ES" b="1" dirty="0"/>
          </a:p>
          <a:p>
            <a:pPr algn="just"/>
            <a:r>
              <a:rPr lang="es-ES" sz="1600" b="1" dirty="0"/>
              <a:t>Descanso entre jornadas. </a:t>
            </a:r>
            <a:r>
              <a:rPr lang="es-ES" sz="1600" dirty="0"/>
              <a:t>Se considerará tiempo de descanso en la mar aquel en que el trabajador esté libre de todo </a:t>
            </a:r>
            <a:r>
              <a:rPr lang="es-ES" sz="1600" dirty="0" smtClean="0"/>
              <a:t>servicio. En </a:t>
            </a:r>
            <a:r>
              <a:rPr lang="es-ES" sz="1600" dirty="0"/>
              <a:t>las embarcaciones dedicadas a la pesca, el descanso entre jornadas se adecuará a las siguientes normas:</a:t>
            </a:r>
          </a:p>
          <a:p>
            <a:pPr algn="just"/>
            <a:r>
              <a:rPr lang="es-ES" sz="1600" dirty="0"/>
              <a:t>1.	Entre el final de una jornada y el comienzo de la siguiente los trabajadores tendrán derecho a un descanso mínimo de 6 horas.</a:t>
            </a:r>
          </a:p>
          <a:p>
            <a:pPr marL="342900" indent="-342900" algn="just">
              <a:buAutoNum type="arabicPeriod" startAt="2"/>
            </a:pPr>
            <a:r>
              <a:rPr lang="es-ES" sz="1600" dirty="0" smtClean="0"/>
              <a:t>En </a:t>
            </a:r>
            <a:r>
              <a:rPr lang="es-ES" sz="1600" dirty="0"/>
              <a:t>los Convenios Colectivos (respetando lo establecido en el párrafo anterior) se podrá acordar la distribución de las horas de descanso en un máximo de dos períodos, siempre y cuando el intervalo entre dos períodos consecutivos de descanso no excederá de 14 horas</a:t>
            </a:r>
            <a:r>
              <a:rPr lang="es-ES" sz="1600" dirty="0" smtClean="0"/>
              <a:t>.</a:t>
            </a:r>
          </a:p>
          <a:p>
            <a:pPr algn="just"/>
            <a:endParaRPr lang="es-ES" sz="1600" b="1" dirty="0" smtClean="0"/>
          </a:p>
          <a:p>
            <a:pPr algn="just"/>
            <a:r>
              <a:rPr lang="es-ES" sz="1600" b="1" dirty="0" smtClean="0"/>
              <a:t>Descanso semanal </a:t>
            </a:r>
            <a:r>
              <a:rPr lang="es-ES" sz="1600" dirty="0" smtClean="0"/>
              <a:t>El </a:t>
            </a:r>
            <a:r>
              <a:rPr lang="es-ES" sz="1600" dirty="0"/>
              <a:t>descanso semanal será de día y medio computado teniendo en cuenta las siguientes normas:</a:t>
            </a:r>
          </a:p>
          <a:p>
            <a:pPr algn="just"/>
            <a:r>
              <a:rPr lang="es-ES" sz="1600" dirty="0"/>
              <a:t>1.	El descanso será obligatorio para la totalidad del personal (incluido el capitán o quien ejerza el mando de la nave no sometido al régimen de jornada).</a:t>
            </a:r>
          </a:p>
          <a:p>
            <a:pPr algn="just"/>
            <a:r>
              <a:rPr lang="es-ES" sz="1600" dirty="0"/>
              <a:t>2.	Si al finalizar cada periodo de embarque no se hubieran disfrutado la totalidad de los días de descanso que correspondan, se acumularán para ser disfrutados cuando el buque tenga que efectuar una permanencia prolongada, en función de lo acordado en Convenio Colectivo.</a:t>
            </a:r>
          </a:p>
          <a:p>
            <a:pPr algn="just"/>
            <a:r>
              <a:rPr lang="es-ES" sz="1600" dirty="0"/>
              <a:t>3.	Los interesados podrán optar por la compensación en metálico, como horas extraordinarias, de hasta un máximo de la mitad de los restantes días de descanso no disfrutados.</a:t>
            </a:r>
          </a:p>
          <a:p>
            <a:pPr algn="just"/>
            <a:endParaRPr lang="es-ES" sz="1600" dirty="0"/>
          </a:p>
          <a:p>
            <a:pPr algn="just"/>
            <a:endParaRPr lang="es-ES" sz="1600" dirty="0"/>
          </a:p>
        </p:txBody>
      </p:sp>
    </p:spTree>
    <p:extLst>
      <p:ext uri="{BB962C8B-B14F-4D97-AF65-F5344CB8AC3E}">
        <p14:creationId xmlns:p14="http://schemas.microsoft.com/office/powerpoint/2010/main" val="3625920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9792" y="549584"/>
            <a:ext cx="3573061" cy="1440160"/>
          </a:xfrm>
          <a:prstGeom prst="rect">
            <a:avLst/>
          </a:prstGeom>
        </p:spPr>
      </p:pic>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0211" y="308795"/>
            <a:ext cx="2340261" cy="1981200"/>
          </a:xfrm>
          <a:prstGeom prst="rect">
            <a:avLst/>
          </a:prstGeom>
        </p:spPr>
      </p:pic>
      <p:pic>
        <p:nvPicPr>
          <p:cNvPr id="5" name="4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285750"/>
            <a:ext cx="2095500" cy="2095500"/>
          </a:xfrm>
          <a:prstGeom prst="rect">
            <a:avLst/>
          </a:prstGeom>
        </p:spPr>
      </p:pic>
      <p:sp>
        <p:nvSpPr>
          <p:cNvPr id="6" name="5 CuadroTexto"/>
          <p:cNvSpPr txBox="1"/>
          <p:nvPr/>
        </p:nvSpPr>
        <p:spPr>
          <a:xfrm>
            <a:off x="251520" y="2381250"/>
            <a:ext cx="7057181" cy="2308324"/>
          </a:xfrm>
          <a:prstGeom prst="rect">
            <a:avLst/>
          </a:prstGeom>
          <a:noFill/>
        </p:spPr>
        <p:txBody>
          <a:bodyPr wrap="square" rtlCol="0">
            <a:spAutoFit/>
          </a:bodyPr>
          <a:lstStyle/>
          <a:p>
            <a:pPr fontAlgn="base"/>
            <a:r>
              <a:rPr lang="es-ES" b="0" i="0" dirty="0" smtClean="0">
                <a:solidFill>
                  <a:srgbClr val="333333"/>
                </a:solidFill>
                <a:effectLst/>
                <a:latin typeface="Open Sans"/>
              </a:rPr>
              <a:t>Trabajamos juntos para conseguir lo siguiente:</a:t>
            </a:r>
          </a:p>
          <a:p>
            <a:pPr marL="285750" indent="-285750" fontAlgn="base">
              <a:buFont typeface="Arial" pitchFamily="34" charset="0"/>
              <a:buChar char="•"/>
            </a:pPr>
            <a:endParaRPr lang="es-ES" b="0" i="0" dirty="0" smtClean="0">
              <a:solidFill>
                <a:srgbClr val="333333"/>
              </a:solidFill>
              <a:effectLst/>
              <a:latin typeface="Open Sans"/>
            </a:endParaRPr>
          </a:p>
          <a:p>
            <a:pPr marL="342900" indent="-342900" fontAlgn="base">
              <a:buFont typeface="+mj-lt"/>
              <a:buAutoNum type="arabicPeriod"/>
            </a:pPr>
            <a:r>
              <a:rPr lang="es-ES" i="0" dirty="0" smtClean="0">
                <a:solidFill>
                  <a:srgbClr val="333333"/>
                </a:solidFill>
                <a:effectLst/>
                <a:latin typeface="Open Sans"/>
              </a:rPr>
              <a:t>Ratificación del Gobierno Español del Convenio 188 OIT</a:t>
            </a:r>
          </a:p>
          <a:p>
            <a:pPr marL="342900" indent="-342900" fontAlgn="base">
              <a:buFont typeface="+mj-lt"/>
              <a:buAutoNum type="arabicPeriod"/>
            </a:pPr>
            <a:r>
              <a:rPr lang="es-ES" i="0" dirty="0" smtClean="0">
                <a:solidFill>
                  <a:srgbClr val="333333"/>
                </a:solidFill>
                <a:effectLst/>
                <a:latin typeface="Open Sans"/>
              </a:rPr>
              <a:t>Promover el Convenio Internacional de la OMI sobre Normas de la Formación, Titulación y Guardia para el Personal de los Buques Pesqueros 1995 (STCW-F 1995)</a:t>
            </a:r>
          </a:p>
          <a:p>
            <a:pPr marL="342900" indent="-342900" fontAlgn="base">
              <a:buFont typeface="+mj-lt"/>
              <a:buAutoNum type="arabicPeriod"/>
            </a:pPr>
            <a:r>
              <a:rPr lang="es-ES" smtClean="0">
                <a:solidFill>
                  <a:srgbClr val="333333"/>
                </a:solidFill>
                <a:latin typeface="Open Sans"/>
              </a:rPr>
              <a:t>Promover</a:t>
            </a:r>
            <a:r>
              <a:rPr lang="es-ES" i="0" smtClean="0">
                <a:solidFill>
                  <a:srgbClr val="333333"/>
                </a:solidFill>
                <a:effectLst/>
                <a:latin typeface="Open Sans"/>
              </a:rPr>
              <a:t> </a:t>
            </a:r>
            <a:r>
              <a:rPr lang="es-ES" i="0" dirty="0" smtClean="0">
                <a:solidFill>
                  <a:srgbClr val="333333"/>
                </a:solidFill>
                <a:effectLst/>
                <a:latin typeface="Open Sans"/>
              </a:rPr>
              <a:t>el Convenio Internacional </a:t>
            </a:r>
            <a:r>
              <a:rPr lang="es-ES" i="0" smtClean="0">
                <a:solidFill>
                  <a:srgbClr val="333333"/>
                </a:solidFill>
                <a:effectLst/>
                <a:latin typeface="Open Sans"/>
              </a:rPr>
              <a:t>de Torremolinos </a:t>
            </a:r>
            <a:r>
              <a:rPr lang="es-ES" i="0" dirty="0" smtClean="0">
                <a:solidFill>
                  <a:srgbClr val="333333"/>
                </a:solidFill>
                <a:effectLst/>
                <a:latin typeface="Open Sans"/>
              </a:rPr>
              <a:t>para la Seguridad de los Buques Pesqueros de la OMI, 1977.</a:t>
            </a:r>
            <a:endParaRPr lang="es-ES" i="0" dirty="0">
              <a:solidFill>
                <a:srgbClr val="333333"/>
              </a:solidFill>
              <a:effectLst/>
              <a:latin typeface="Open Sans"/>
            </a:endParaRPr>
          </a:p>
        </p:txBody>
      </p:sp>
      <p:sp>
        <p:nvSpPr>
          <p:cNvPr id="7" name="6 CuadroTexto"/>
          <p:cNvSpPr txBox="1"/>
          <p:nvPr/>
        </p:nvSpPr>
        <p:spPr>
          <a:xfrm>
            <a:off x="4139952" y="4941168"/>
            <a:ext cx="4104457" cy="1754326"/>
          </a:xfrm>
          <a:prstGeom prst="rect">
            <a:avLst/>
          </a:prstGeom>
          <a:noFill/>
        </p:spPr>
        <p:txBody>
          <a:bodyPr wrap="square" rtlCol="0">
            <a:spAutoFit/>
          </a:bodyPr>
          <a:lstStyle/>
          <a:p>
            <a:r>
              <a:rPr lang="es-ES" b="1" i="1" dirty="0" smtClean="0"/>
              <a:t>Muchas  Gracias por su atención</a:t>
            </a:r>
            <a:r>
              <a:rPr lang="es-ES" dirty="0" smtClean="0"/>
              <a:t>.</a:t>
            </a:r>
          </a:p>
          <a:p>
            <a:endParaRPr lang="es-ES" dirty="0"/>
          </a:p>
          <a:p>
            <a:r>
              <a:rPr lang="es-ES" dirty="0" smtClean="0">
                <a:solidFill>
                  <a:schemeClr val="accent1">
                    <a:lumMod val="75000"/>
                  </a:schemeClr>
                </a:solidFill>
                <a:hlinkClick r:id="rId5"/>
              </a:rPr>
              <a:t>www.fsc.ccoo.es/mar</a:t>
            </a:r>
            <a:endParaRPr lang="es-ES" dirty="0" smtClean="0">
              <a:solidFill>
                <a:schemeClr val="accent1">
                  <a:lumMod val="75000"/>
                </a:schemeClr>
              </a:solidFill>
            </a:endParaRPr>
          </a:p>
          <a:p>
            <a:r>
              <a:rPr lang="es-ES" dirty="0" smtClean="0">
                <a:solidFill>
                  <a:schemeClr val="accent1">
                    <a:lumMod val="75000"/>
                  </a:schemeClr>
                </a:solidFill>
                <a:hlinkClick r:id="rId6"/>
              </a:rPr>
              <a:t>www2.fsc.ccoo.es/webfscmar/</a:t>
            </a:r>
            <a:endParaRPr lang="es-ES" dirty="0" smtClean="0">
              <a:solidFill>
                <a:schemeClr val="accent1">
                  <a:lumMod val="75000"/>
                </a:schemeClr>
              </a:solidFill>
            </a:endParaRPr>
          </a:p>
          <a:p>
            <a:r>
              <a:rPr lang="es-ES" dirty="0" smtClean="0">
                <a:solidFill>
                  <a:schemeClr val="accent1">
                    <a:lumMod val="75000"/>
                  </a:schemeClr>
                </a:solidFill>
              </a:rPr>
              <a:t>Email jtrujillo@fsc.ccoo.es</a:t>
            </a:r>
          </a:p>
          <a:p>
            <a:endParaRPr lang="es-ES" dirty="0"/>
          </a:p>
        </p:txBody>
      </p:sp>
    </p:spTree>
    <p:extLst>
      <p:ext uri="{BB962C8B-B14F-4D97-AF65-F5344CB8AC3E}">
        <p14:creationId xmlns:p14="http://schemas.microsoft.com/office/powerpoint/2010/main" val="3230152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rmAutofit fontScale="90000"/>
          </a:bodyPr>
          <a:lstStyle/>
          <a:p>
            <a:r>
              <a:rPr lang="es-ES" dirty="0">
                <a:solidFill>
                  <a:prstClr val="black"/>
                </a:solidFill>
              </a:rPr>
              <a:t>Sobre nosotros </a:t>
            </a:r>
            <a:r>
              <a:rPr lang="es-ES" dirty="0" smtClean="0">
                <a:solidFill>
                  <a:prstClr val="black"/>
                </a:solidFill>
              </a:rPr>
              <a:t>ITF, ETF y FSC-CCOO</a:t>
            </a:r>
            <a:endParaRPr lang="es-ES" dirty="0"/>
          </a:p>
        </p:txBody>
      </p:sp>
      <p:pic>
        <p:nvPicPr>
          <p:cNvPr id="4" name="3 Marcador de contenido"/>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528" y="5157192"/>
            <a:ext cx="1361961" cy="1368152"/>
          </a:xfrm>
        </p:spPr>
      </p:pic>
      <p:sp>
        <p:nvSpPr>
          <p:cNvPr id="5" name="4 CuadroTexto"/>
          <p:cNvSpPr txBox="1"/>
          <p:nvPr/>
        </p:nvSpPr>
        <p:spPr>
          <a:xfrm>
            <a:off x="1979712" y="5013176"/>
            <a:ext cx="6768752" cy="1754326"/>
          </a:xfrm>
          <a:prstGeom prst="rect">
            <a:avLst/>
          </a:prstGeom>
          <a:noFill/>
        </p:spPr>
        <p:txBody>
          <a:bodyPr wrap="square" rtlCol="0">
            <a:spAutoFit/>
          </a:bodyPr>
          <a:lstStyle/>
          <a:p>
            <a:pPr marL="285750" indent="-285750" algn="just">
              <a:buFont typeface="Arial" panose="020B0604020202020204" pitchFamily="34" charset="0"/>
              <a:buChar char="•"/>
            </a:pPr>
            <a:r>
              <a:rPr lang="es-ES" dirty="0" smtClean="0"/>
              <a:t>700 sindicatos</a:t>
            </a:r>
          </a:p>
          <a:p>
            <a:pPr marL="285750" indent="-285750" algn="just">
              <a:buFont typeface="Arial" panose="020B0604020202020204" pitchFamily="34" charset="0"/>
              <a:buChar char="•"/>
            </a:pPr>
            <a:r>
              <a:rPr lang="es-ES" dirty="0" smtClean="0"/>
              <a:t>5,5 </a:t>
            </a:r>
            <a:r>
              <a:rPr lang="es-ES" dirty="0"/>
              <a:t>millones de trabajadores del transporte </a:t>
            </a:r>
          </a:p>
          <a:p>
            <a:pPr marL="285750" indent="-285750" algn="just">
              <a:buFont typeface="Arial" panose="020B0604020202020204" pitchFamily="34" charset="0"/>
              <a:buChar char="•"/>
            </a:pPr>
            <a:r>
              <a:rPr lang="es-ES" dirty="0" smtClean="0"/>
              <a:t>150 </a:t>
            </a:r>
            <a:r>
              <a:rPr lang="es-ES" dirty="0"/>
              <a:t>países, son miembros de la Federación Internacional de Trabajadores del Transporte (ITF). </a:t>
            </a:r>
          </a:p>
          <a:p>
            <a:pPr marL="285750" indent="-285750" algn="just">
              <a:buFont typeface="Arial" panose="020B0604020202020204" pitchFamily="34" charset="0"/>
              <a:buChar char="•"/>
            </a:pPr>
            <a:r>
              <a:rPr lang="es-ES" dirty="0" smtClean="0"/>
              <a:t>5 Continentes: ITF </a:t>
            </a:r>
            <a:r>
              <a:rPr lang="es-ES" dirty="0"/>
              <a:t>África, ITF </a:t>
            </a:r>
            <a:r>
              <a:rPr lang="es-ES" dirty="0" smtClean="0"/>
              <a:t>América, </a:t>
            </a:r>
            <a:r>
              <a:rPr lang="es-ES" dirty="0"/>
              <a:t>ITF mundo árabe ITF Asia Pacífico</a:t>
            </a:r>
          </a:p>
        </p:txBody>
      </p:sp>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2852112"/>
            <a:ext cx="1714500" cy="1714500"/>
          </a:xfrm>
          <a:prstGeom prst="rect">
            <a:avLst/>
          </a:prstGeom>
        </p:spPr>
      </p:pic>
      <p:pic>
        <p:nvPicPr>
          <p:cNvPr id="7" name="6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7027" y="1340768"/>
            <a:ext cx="1772739" cy="711157"/>
          </a:xfrm>
          <a:prstGeom prst="rect">
            <a:avLst/>
          </a:prstGeom>
        </p:spPr>
      </p:pic>
      <p:sp>
        <p:nvSpPr>
          <p:cNvPr id="10" name="9 CuadroTexto"/>
          <p:cNvSpPr txBox="1"/>
          <p:nvPr/>
        </p:nvSpPr>
        <p:spPr>
          <a:xfrm>
            <a:off x="2103444" y="2996952"/>
            <a:ext cx="6737312" cy="1815882"/>
          </a:xfrm>
          <a:prstGeom prst="rect">
            <a:avLst/>
          </a:prstGeom>
          <a:noFill/>
        </p:spPr>
        <p:txBody>
          <a:bodyPr wrap="square" rtlCol="0">
            <a:spAutoFit/>
          </a:bodyPr>
          <a:lstStyle/>
          <a:p>
            <a:pPr algn="just"/>
            <a:r>
              <a:rPr lang="es-ES" sz="1600" dirty="0" smtClean="0"/>
              <a:t>Federación </a:t>
            </a:r>
            <a:r>
              <a:rPr lang="es-ES" sz="1600" dirty="0"/>
              <a:t>Europea de Trabajadores del Transporte (ETF) </a:t>
            </a:r>
            <a:endParaRPr lang="es-ES" sz="1600" dirty="0" smtClean="0"/>
          </a:p>
          <a:p>
            <a:pPr marL="285750" indent="-285750" algn="just">
              <a:buFont typeface="Arial" panose="020B0604020202020204" pitchFamily="34" charset="0"/>
              <a:buChar char="•"/>
            </a:pPr>
            <a:r>
              <a:rPr lang="es-ES" sz="1600" dirty="0"/>
              <a:t>E</a:t>
            </a:r>
            <a:r>
              <a:rPr lang="es-ES" sz="1600" dirty="0" smtClean="0"/>
              <a:t>s </a:t>
            </a:r>
            <a:r>
              <a:rPr lang="es-ES" sz="1600" dirty="0"/>
              <a:t>la rama europea del tronco del árbol de la ITF</a:t>
            </a:r>
          </a:p>
          <a:p>
            <a:pPr marL="285750" indent="-285750" algn="just">
              <a:buFont typeface="Arial" panose="020B0604020202020204" pitchFamily="34" charset="0"/>
              <a:buChar char="•"/>
            </a:pPr>
            <a:r>
              <a:rPr lang="es-ES" sz="1600" dirty="0"/>
              <a:t>R</a:t>
            </a:r>
            <a:r>
              <a:rPr lang="es-ES" sz="1600" dirty="0" smtClean="0"/>
              <a:t>epresenta </a:t>
            </a:r>
            <a:r>
              <a:rPr lang="es-ES" sz="1600" dirty="0"/>
              <a:t>a más de 3,5 millones de trabajadores del transporte </a:t>
            </a:r>
            <a:endParaRPr lang="es-ES" sz="1600" dirty="0" smtClean="0"/>
          </a:p>
          <a:p>
            <a:pPr marL="285750" indent="-285750" algn="just">
              <a:buFont typeface="Arial" panose="020B0604020202020204" pitchFamily="34" charset="0"/>
              <a:buChar char="•"/>
            </a:pPr>
            <a:r>
              <a:rPr lang="es-ES" sz="1600" dirty="0"/>
              <a:t>M</a:t>
            </a:r>
            <a:r>
              <a:rPr lang="es-ES" sz="1600" dirty="0" smtClean="0"/>
              <a:t>ás </a:t>
            </a:r>
            <a:r>
              <a:rPr lang="es-ES" sz="1600" dirty="0"/>
              <a:t>de 230 sindicatos del transporte </a:t>
            </a:r>
            <a:endParaRPr lang="es-ES" sz="1600" dirty="0" smtClean="0"/>
          </a:p>
          <a:p>
            <a:pPr marL="285750" indent="-285750" algn="just">
              <a:buFont typeface="Arial" panose="020B0604020202020204" pitchFamily="34" charset="0"/>
              <a:buChar char="•"/>
            </a:pPr>
            <a:r>
              <a:rPr lang="es-ES" sz="1600" dirty="0" smtClean="0"/>
              <a:t>41 </a:t>
            </a:r>
            <a:r>
              <a:rPr lang="es-ES" sz="1600" dirty="0"/>
              <a:t>países europeos, en los siguientes sectores: ferrocarriles, el transporte por carretera y de logística, transporte marítimo, la navegación interior, la aviación civil, puertos y muelles, el turismo y la pesca.</a:t>
            </a:r>
          </a:p>
        </p:txBody>
      </p:sp>
      <p:sp>
        <p:nvSpPr>
          <p:cNvPr id="11" name="10 CuadroTexto"/>
          <p:cNvSpPr txBox="1"/>
          <p:nvPr/>
        </p:nvSpPr>
        <p:spPr>
          <a:xfrm>
            <a:off x="2051720" y="1174762"/>
            <a:ext cx="6840760" cy="1354217"/>
          </a:xfrm>
          <a:prstGeom prst="rect">
            <a:avLst/>
          </a:prstGeom>
          <a:noFill/>
        </p:spPr>
        <p:txBody>
          <a:bodyPr wrap="square" rtlCol="0">
            <a:spAutoFit/>
          </a:bodyPr>
          <a:lstStyle/>
          <a:p>
            <a:pPr marL="285750" indent="-285750" algn="just">
              <a:buFont typeface="Arial" panose="020B0604020202020204" pitchFamily="34" charset="0"/>
              <a:buChar char="•"/>
            </a:pPr>
            <a:r>
              <a:rPr lang="es-ES" sz="1600" dirty="0"/>
              <a:t>CCOO es el primer sindicato de España </a:t>
            </a:r>
            <a:endParaRPr lang="es-ES" sz="1600" dirty="0" smtClean="0"/>
          </a:p>
          <a:p>
            <a:pPr marL="285750" indent="-285750" algn="just">
              <a:buFont typeface="Arial" panose="020B0604020202020204" pitchFamily="34" charset="0"/>
              <a:buChar char="•"/>
            </a:pPr>
            <a:r>
              <a:rPr lang="es-ES" sz="1600" dirty="0" smtClean="0"/>
              <a:t>Actúa independiente </a:t>
            </a:r>
            <a:r>
              <a:rPr lang="es-ES" sz="1600" dirty="0"/>
              <a:t>de los poderes económicos, del Estado y </a:t>
            </a:r>
            <a:r>
              <a:rPr lang="es-ES" sz="1600" dirty="0" smtClean="0"/>
              <a:t>de </a:t>
            </a:r>
            <a:r>
              <a:rPr lang="es-ES" sz="1600" dirty="0"/>
              <a:t>los partidos políticos. </a:t>
            </a:r>
            <a:endParaRPr lang="es-ES" sz="1600" dirty="0" smtClean="0"/>
          </a:p>
          <a:p>
            <a:pPr marL="285750" indent="-285750" algn="just">
              <a:buFont typeface="Arial" panose="020B0604020202020204" pitchFamily="34" charset="0"/>
              <a:buChar char="•"/>
            </a:pPr>
            <a:r>
              <a:rPr lang="es-ES" sz="1600" dirty="0" smtClean="0"/>
              <a:t>Es internacionalista </a:t>
            </a:r>
            <a:r>
              <a:rPr lang="es-ES" sz="1600" dirty="0" err="1" smtClean="0"/>
              <a:t>solidaridario</a:t>
            </a:r>
            <a:endParaRPr lang="es-ES" sz="1600" dirty="0"/>
          </a:p>
          <a:p>
            <a:endParaRPr lang="es-ES" dirty="0"/>
          </a:p>
        </p:txBody>
      </p:sp>
    </p:spTree>
    <p:extLst>
      <p:ext uri="{BB962C8B-B14F-4D97-AF65-F5344CB8AC3E}">
        <p14:creationId xmlns:p14="http://schemas.microsoft.com/office/powerpoint/2010/main" val="4012528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116632"/>
            <a:ext cx="8712968" cy="4680520"/>
          </a:xfrm>
        </p:spPr>
        <p:txBody>
          <a:bodyPr>
            <a:normAutofit fontScale="90000"/>
          </a:bodyPr>
          <a:lstStyle/>
          <a:p>
            <a:pPr algn="l" fontAlgn="base"/>
            <a:r>
              <a:rPr lang="es-ES" sz="1800" b="1" dirty="0">
                <a:solidFill>
                  <a:prstClr val="black"/>
                </a:solidFill>
                <a:latin typeface="Open Sans"/>
              </a:rPr>
              <a:t>Trabajamos para mejorar la vida de los pescadores </a:t>
            </a:r>
            <a:r>
              <a:rPr lang="es-ES" sz="1800" b="1" dirty="0" smtClean="0">
                <a:solidFill>
                  <a:prstClr val="black"/>
                </a:solidFill>
                <a:latin typeface="Open Sans"/>
              </a:rPr>
              <a:t/>
            </a:r>
            <a:br>
              <a:rPr lang="es-ES" sz="1800" b="1" dirty="0" smtClean="0">
                <a:solidFill>
                  <a:prstClr val="black"/>
                </a:solidFill>
                <a:latin typeface="Open Sans"/>
              </a:rPr>
            </a:br>
            <a:r>
              <a:rPr lang="es-ES" sz="1800" dirty="0">
                <a:solidFill>
                  <a:prstClr val="black"/>
                </a:solidFill>
                <a:latin typeface="Open Sans"/>
              </a:rPr>
              <a:t/>
            </a:r>
            <a:br>
              <a:rPr lang="es-ES" sz="1800" dirty="0">
                <a:solidFill>
                  <a:prstClr val="black"/>
                </a:solidFill>
                <a:latin typeface="Open Sans"/>
              </a:rPr>
            </a:br>
            <a:r>
              <a:rPr lang="es-ES" sz="1800" dirty="0">
                <a:solidFill>
                  <a:prstClr val="black"/>
                </a:solidFill>
                <a:latin typeface="Open Sans"/>
              </a:rPr>
              <a:t>38 millones de hombres y mujeres que trabajan en el sector pesquero de todo el </a:t>
            </a:r>
            <a:r>
              <a:rPr lang="es-ES" sz="1800" dirty="0" smtClean="0">
                <a:solidFill>
                  <a:prstClr val="black"/>
                </a:solidFill>
                <a:latin typeface="Open Sans"/>
              </a:rPr>
              <a:t>mundo. Trabajamos para que vean como el Convenio 188 de la OIT sobre la pesca mejorará las </a:t>
            </a:r>
            <a:r>
              <a:rPr lang="es-ES" sz="1800" dirty="0">
                <a:solidFill>
                  <a:prstClr val="black"/>
                </a:solidFill>
                <a:latin typeface="Open Sans"/>
              </a:rPr>
              <a:t>buenas </a:t>
            </a:r>
            <a:r>
              <a:rPr lang="es-ES" sz="1800" dirty="0" smtClean="0">
                <a:solidFill>
                  <a:prstClr val="black"/>
                </a:solidFill>
                <a:latin typeface="Open Sans"/>
              </a:rPr>
              <a:t>practicas extendiéndolas. Tendrán cobertura de las  </a:t>
            </a:r>
            <a:r>
              <a:rPr lang="es-ES" sz="1800" dirty="0">
                <a:solidFill>
                  <a:prstClr val="black"/>
                </a:solidFill>
                <a:latin typeface="Open Sans"/>
              </a:rPr>
              <a:t>normativas internacionales para regular  un trabajo  muy peligroso y la mayoría de las veces es una profesión no regulada.</a:t>
            </a:r>
            <a:r>
              <a:rPr lang="es-ES" sz="1800" dirty="0" smtClean="0">
                <a:latin typeface="Open Sans"/>
              </a:rPr>
              <a:t/>
            </a:r>
            <a:br>
              <a:rPr lang="es-ES" sz="1800" dirty="0" smtClean="0">
                <a:latin typeface="Open Sans"/>
              </a:rPr>
            </a:br>
            <a:r>
              <a:rPr lang="es-ES" sz="1800" dirty="0" smtClean="0">
                <a:latin typeface="Open Sans"/>
              </a:rPr>
              <a:t/>
            </a:r>
            <a:br>
              <a:rPr lang="es-ES" sz="1800" dirty="0" smtClean="0">
                <a:latin typeface="Open Sans"/>
              </a:rPr>
            </a:br>
            <a:r>
              <a:rPr lang="es-ES" sz="1800" dirty="0" smtClean="0">
                <a:latin typeface="Open Sans"/>
              </a:rPr>
              <a:t>Es un referente mundial para la  sociedad y los consumidores  de  garantía de la salvaguarda de la seguridad alimentaria al comprometerse con las indicaciones de </a:t>
            </a:r>
            <a:r>
              <a:rPr lang="es-ES" sz="1800" dirty="0" smtClean="0">
                <a:solidFill>
                  <a:prstClr val="black"/>
                </a:solidFill>
                <a:latin typeface="Open Sans"/>
              </a:rPr>
              <a:t>la </a:t>
            </a:r>
            <a:r>
              <a:rPr lang="es-ES" sz="1800" dirty="0">
                <a:solidFill>
                  <a:prstClr val="black"/>
                </a:solidFill>
                <a:latin typeface="Open Sans"/>
              </a:rPr>
              <a:t>Organización de las Naciones Unidas para la Alimentación y la Agricultura (FAO), que regula la </a:t>
            </a:r>
            <a:r>
              <a:rPr lang="es-ES" sz="1800" dirty="0" smtClean="0">
                <a:solidFill>
                  <a:prstClr val="black"/>
                </a:solidFill>
                <a:latin typeface="Open Sans"/>
              </a:rPr>
              <a:t>gestión del sector.</a:t>
            </a:r>
            <a:r>
              <a:rPr lang="es-ES" sz="1800" dirty="0" smtClean="0">
                <a:latin typeface="Open Sans"/>
              </a:rPr>
              <a:t/>
            </a:r>
            <a:br>
              <a:rPr lang="es-ES" sz="1800" dirty="0" smtClean="0">
                <a:latin typeface="Open Sans"/>
              </a:rPr>
            </a:br>
            <a:r>
              <a:rPr lang="es-ES" sz="1800" dirty="0" smtClean="0">
                <a:latin typeface="Open Sans"/>
              </a:rPr>
              <a:t> </a:t>
            </a:r>
            <a:br>
              <a:rPr lang="es-ES" sz="1800" dirty="0" smtClean="0">
                <a:latin typeface="Open Sans"/>
              </a:rPr>
            </a:br>
            <a:r>
              <a:rPr lang="es-ES" sz="1800" dirty="0" smtClean="0">
                <a:latin typeface="Open Sans"/>
              </a:rPr>
              <a:t>Las </a:t>
            </a:r>
            <a:r>
              <a:rPr lang="es-ES" sz="1800" dirty="0">
                <a:latin typeface="Open Sans"/>
              </a:rPr>
              <a:t>condiciones de trabajo y de vida </a:t>
            </a:r>
            <a:r>
              <a:rPr lang="es-ES" sz="1800" dirty="0" smtClean="0">
                <a:latin typeface="Open Sans"/>
              </a:rPr>
              <a:t>que rige la norma son la base máxima de los acuerdos internacionales  que</a:t>
            </a:r>
            <a:r>
              <a:rPr lang="es-ES" sz="1800" b="0" i="0" dirty="0" smtClean="0">
                <a:solidFill>
                  <a:srgbClr val="333333"/>
                </a:solidFill>
                <a:effectLst/>
                <a:latin typeface="Open Sans"/>
              </a:rPr>
              <a:t> implementa la labor de la OIT en el marco del Convenio Pesquero 188 de 2007. Ayudando a erradicar </a:t>
            </a:r>
            <a:r>
              <a:rPr lang="es-ES" sz="1800" dirty="0">
                <a:solidFill>
                  <a:srgbClr val="333333"/>
                </a:solidFill>
                <a:latin typeface="Open Sans"/>
              </a:rPr>
              <a:t>las practicas </a:t>
            </a:r>
            <a:r>
              <a:rPr lang="es-ES" sz="1800" dirty="0" smtClean="0">
                <a:solidFill>
                  <a:srgbClr val="333333"/>
                </a:solidFill>
                <a:latin typeface="Open Sans"/>
              </a:rPr>
              <a:t>d</a:t>
            </a:r>
            <a:r>
              <a:rPr lang="es-ES" sz="1800" b="0" i="0" dirty="0" smtClean="0">
                <a:solidFill>
                  <a:srgbClr val="333333"/>
                </a:solidFill>
                <a:effectLst/>
                <a:latin typeface="Open Sans"/>
              </a:rPr>
              <a:t>el trabajo forzado de otras flotas. </a:t>
            </a:r>
            <a:r>
              <a:rPr lang="es-ES" sz="1800" dirty="0" smtClean="0">
                <a:latin typeface="Open Sans"/>
              </a:rPr>
              <a:t/>
            </a:r>
            <a:br>
              <a:rPr lang="es-ES" sz="1800" dirty="0" smtClean="0">
                <a:latin typeface="Open Sans"/>
              </a:rPr>
            </a:br>
            <a:r>
              <a:rPr lang="es-ES" sz="1800" dirty="0" smtClean="0">
                <a:latin typeface="Open Sans"/>
              </a:rPr>
              <a:t/>
            </a:r>
            <a:br>
              <a:rPr lang="es-ES" sz="1800" dirty="0" smtClean="0">
                <a:latin typeface="Open Sans"/>
              </a:rPr>
            </a:br>
            <a:r>
              <a:rPr lang="es-ES" sz="1800" dirty="0" smtClean="0">
                <a:latin typeface="Open Sans"/>
              </a:rPr>
              <a:t>La norma colabora con la Organización Marítima Internacional (OMI) para garantizar la seguridad de la gente de mar de la Organización de las Naciones Unidas que regula con el convenio STCW-F la gestión de la industria pesquera.</a:t>
            </a:r>
            <a:endParaRPr lang="es-ES" sz="1800" dirty="0">
              <a:latin typeface="Open Sans"/>
            </a:endParaRPr>
          </a:p>
        </p:txBody>
      </p:sp>
      <p:pic>
        <p:nvPicPr>
          <p:cNvPr id="5" name="4 Marcador de contenido"/>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rot="10800000" flipV="1">
            <a:off x="5796135" y="4622372"/>
            <a:ext cx="3288649" cy="2214492"/>
          </a:xfrm>
        </p:spPr>
      </p:pic>
    </p:spTree>
    <p:extLst>
      <p:ext uri="{BB962C8B-B14F-4D97-AF65-F5344CB8AC3E}">
        <p14:creationId xmlns:p14="http://schemas.microsoft.com/office/powerpoint/2010/main" val="4251742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844824"/>
            <a:ext cx="8208912" cy="4801314"/>
          </a:xfrm>
          <a:prstGeom prst="rect">
            <a:avLst/>
          </a:prstGeom>
        </p:spPr>
        <p:txBody>
          <a:bodyPr wrap="square">
            <a:spAutoFit/>
          </a:bodyPr>
          <a:lstStyle/>
          <a:p>
            <a:pPr algn="ctr"/>
            <a:r>
              <a:rPr lang="es-ES" b="1" i="1" u="sng" dirty="0">
                <a:latin typeface="Open Sans"/>
              </a:rPr>
              <a:t>El Convenio 188/2007 de la OIT sobre el sector pesquero</a:t>
            </a:r>
          </a:p>
          <a:p>
            <a:pPr marL="285750" indent="-285750">
              <a:buFont typeface="Arial" pitchFamily="34" charset="0"/>
              <a:buChar char="•"/>
            </a:pPr>
            <a:r>
              <a:rPr lang="es-ES" dirty="0" smtClean="0">
                <a:latin typeface="Open Sans"/>
              </a:rPr>
              <a:t>Remuneración de los pescadores</a:t>
            </a:r>
          </a:p>
          <a:p>
            <a:pPr marL="285750" indent="-285750">
              <a:buFont typeface="Arial" pitchFamily="34" charset="0"/>
              <a:buChar char="•"/>
            </a:pPr>
            <a:r>
              <a:rPr lang="es-ES" dirty="0" smtClean="0">
                <a:latin typeface="Open Sans"/>
              </a:rPr>
              <a:t>Horas de descanso y dotación</a:t>
            </a:r>
          </a:p>
          <a:p>
            <a:pPr marL="285750" indent="-285750">
              <a:buFont typeface="Arial" pitchFamily="34" charset="0"/>
              <a:buChar char="•"/>
            </a:pPr>
            <a:r>
              <a:rPr lang="es-ES" dirty="0" smtClean="0">
                <a:latin typeface="Open Sans"/>
              </a:rPr>
              <a:t>Lista de tripulantes</a:t>
            </a:r>
          </a:p>
          <a:p>
            <a:pPr marL="285750" indent="-285750">
              <a:buFont typeface="Arial" pitchFamily="34" charset="0"/>
              <a:buChar char="•"/>
            </a:pPr>
            <a:r>
              <a:rPr lang="es-ES" dirty="0" smtClean="0">
                <a:latin typeface="Open Sans"/>
              </a:rPr>
              <a:t>Enfermedad, lesión y muerte</a:t>
            </a:r>
          </a:p>
          <a:p>
            <a:pPr marL="285750" indent="-285750">
              <a:buFont typeface="Arial" pitchFamily="34" charset="0"/>
              <a:buChar char="•"/>
            </a:pPr>
            <a:r>
              <a:rPr lang="es-ES" dirty="0" smtClean="0">
                <a:latin typeface="Open Sans"/>
              </a:rPr>
              <a:t>Repatriación</a:t>
            </a:r>
          </a:p>
          <a:p>
            <a:pPr marL="285750" indent="-285750">
              <a:buFont typeface="Arial" pitchFamily="34" charset="0"/>
              <a:buChar char="•"/>
            </a:pPr>
            <a:r>
              <a:rPr lang="es-ES" dirty="0" smtClean="0">
                <a:latin typeface="Open Sans"/>
              </a:rPr>
              <a:t>Contratación</a:t>
            </a:r>
          </a:p>
          <a:p>
            <a:pPr marL="285750" indent="-285750">
              <a:buFont typeface="Arial" pitchFamily="34" charset="0"/>
              <a:buChar char="•"/>
            </a:pPr>
            <a:r>
              <a:rPr lang="es-ES" dirty="0" smtClean="0">
                <a:latin typeface="Open Sans"/>
              </a:rPr>
              <a:t>Atención médica</a:t>
            </a:r>
          </a:p>
          <a:p>
            <a:pPr marL="285750" indent="-285750">
              <a:buFont typeface="Arial" pitchFamily="34" charset="0"/>
              <a:buChar char="•"/>
            </a:pPr>
            <a:r>
              <a:rPr lang="es-ES" dirty="0" smtClean="0">
                <a:latin typeface="Open Sans"/>
              </a:rPr>
              <a:t>Seguridad y salud en el trabajo y prevención de accidentes laborales</a:t>
            </a:r>
          </a:p>
          <a:p>
            <a:pPr marL="285750" indent="-285750">
              <a:buFont typeface="Arial" pitchFamily="34" charset="0"/>
              <a:buChar char="•"/>
            </a:pPr>
            <a:r>
              <a:rPr lang="es-ES" dirty="0" smtClean="0">
                <a:latin typeface="Open Sans"/>
              </a:rPr>
              <a:t>Seguridad social</a:t>
            </a:r>
          </a:p>
          <a:p>
            <a:pPr marL="285750" indent="-285750">
              <a:buFont typeface="Arial" pitchFamily="34" charset="0"/>
              <a:buChar char="•"/>
            </a:pPr>
            <a:r>
              <a:rPr lang="es-ES" dirty="0" smtClean="0">
                <a:latin typeface="Open Sans"/>
              </a:rPr>
              <a:t>Alimentos y agua</a:t>
            </a:r>
          </a:p>
          <a:p>
            <a:pPr marL="285750" indent="-285750">
              <a:buFont typeface="Arial" pitchFamily="34" charset="0"/>
              <a:buChar char="•"/>
            </a:pPr>
            <a:r>
              <a:rPr lang="es-ES" dirty="0" smtClean="0">
                <a:latin typeface="Open Sans"/>
              </a:rPr>
              <a:t>Alojamiento</a:t>
            </a:r>
          </a:p>
          <a:p>
            <a:pPr marL="285750" indent="-285750">
              <a:buFont typeface="Arial" pitchFamily="34" charset="0"/>
              <a:buChar char="•"/>
            </a:pPr>
            <a:r>
              <a:rPr lang="es-ES" dirty="0" smtClean="0">
                <a:latin typeface="Open Sans"/>
              </a:rPr>
              <a:t>Responsabilidades del propietario de un buque pesquero.</a:t>
            </a:r>
          </a:p>
          <a:p>
            <a:pPr marL="285750" indent="-285750">
              <a:buFont typeface="Arial" pitchFamily="34" charset="0"/>
              <a:buChar char="•"/>
            </a:pPr>
            <a:r>
              <a:rPr lang="es-ES" dirty="0" smtClean="0">
                <a:latin typeface="Open Sans"/>
              </a:rPr>
              <a:t>Control de la aplicación</a:t>
            </a:r>
          </a:p>
          <a:p>
            <a:pPr marL="285750" indent="-285750">
              <a:buFont typeface="Arial" pitchFamily="34" charset="0"/>
              <a:buChar char="•"/>
            </a:pPr>
            <a:r>
              <a:rPr lang="es-ES" dirty="0" smtClean="0">
                <a:latin typeface="Open Sans"/>
              </a:rPr>
              <a:t>Directrices sobre el control por el Estado del puerto</a:t>
            </a:r>
          </a:p>
          <a:p>
            <a:pPr marL="285750" indent="-285750">
              <a:buFont typeface="Arial" pitchFamily="34" charset="0"/>
              <a:buChar char="•"/>
            </a:pPr>
            <a:r>
              <a:rPr lang="es-ES" dirty="0" smtClean="0">
                <a:latin typeface="Open Sans"/>
              </a:rPr>
              <a:t>Recomendaciones sobre el control por el Estado del puerto</a:t>
            </a:r>
          </a:p>
          <a:p>
            <a:pPr marL="285750" indent="-285750">
              <a:buFont typeface="Arial" pitchFamily="34" charset="0"/>
              <a:buChar char="•"/>
            </a:pPr>
            <a:r>
              <a:rPr lang="es-ES" dirty="0">
                <a:latin typeface="Open Sans"/>
              </a:rPr>
              <a:t>El16 </a:t>
            </a:r>
            <a:r>
              <a:rPr lang="es-ES" dirty="0" smtClean="0">
                <a:latin typeface="Open Sans"/>
              </a:rPr>
              <a:t>del XI </a:t>
            </a:r>
            <a:r>
              <a:rPr lang="es-ES" dirty="0">
                <a:latin typeface="Open Sans"/>
              </a:rPr>
              <a:t>de 2016 </a:t>
            </a:r>
            <a:r>
              <a:rPr lang="es-ES" dirty="0" smtClean="0">
                <a:latin typeface="Open Sans"/>
              </a:rPr>
              <a:t>Lituania fue el 10º país que lo ratificó. </a:t>
            </a:r>
            <a:endParaRPr lang="es-ES" dirty="0">
              <a:latin typeface="Open Sans"/>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856" y="1"/>
            <a:ext cx="1957864" cy="1966604"/>
          </a:xfrm>
          <a:prstGeom prst="rect">
            <a:avLst/>
          </a:prstGeom>
        </p:spPr>
      </p:pic>
    </p:spTree>
    <p:extLst>
      <p:ext uri="{BB962C8B-B14F-4D97-AF65-F5344CB8AC3E}">
        <p14:creationId xmlns:p14="http://schemas.microsoft.com/office/powerpoint/2010/main" val="3033517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414576"/>
            <a:ext cx="7848871" cy="369332"/>
          </a:xfrm>
          <a:prstGeom prst="rect">
            <a:avLst/>
          </a:prstGeom>
          <a:noFill/>
        </p:spPr>
        <p:txBody>
          <a:bodyPr wrap="square" rtlCol="0">
            <a:spAutoFit/>
          </a:bodyPr>
          <a:lstStyle/>
          <a:p>
            <a:r>
              <a:rPr lang="es-ES" b="1" dirty="0"/>
              <a:t>Contribución al Dialogo Social de los Sindicatos y la Industria Pesquera en la U.E.</a:t>
            </a:r>
          </a:p>
        </p:txBody>
      </p:sp>
      <p:sp>
        <p:nvSpPr>
          <p:cNvPr id="3" name="2 CuadroTexto"/>
          <p:cNvSpPr txBox="1"/>
          <p:nvPr/>
        </p:nvSpPr>
        <p:spPr>
          <a:xfrm>
            <a:off x="287523" y="756886"/>
            <a:ext cx="8496943" cy="1354217"/>
          </a:xfrm>
          <a:prstGeom prst="rect">
            <a:avLst/>
          </a:prstGeom>
          <a:noFill/>
        </p:spPr>
        <p:txBody>
          <a:bodyPr wrap="square" rtlCol="0">
            <a:spAutoFit/>
          </a:bodyPr>
          <a:lstStyle/>
          <a:p>
            <a:pPr lvl="0" algn="just"/>
            <a:r>
              <a:rPr lang="es-ES" sz="1600" b="1" dirty="0" smtClean="0"/>
              <a:t>Fines:</a:t>
            </a:r>
            <a:r>
              <a:rPr lang="es-ES" sz="1600" dirty="0" smtClean="0"/>
              <a:t> La </a:t>
            </a:r>
            <a:r>
              <a:rPr lang="es-ES" sz="1600" dirty="0"/>
              <a:t>promoción del trabajo decente en la </a:t>
            </a:r>
            <a:r>
              <a:rPr lang="es-ES" sz="1600" dirty="0" smtClean="0"/>
              <a:t>pesca</a:t>
            </a:r>
            <a:r>
              <a:rPr lang="es-ES" sz="1600" b="1" dirty="0">
                <a:solidFill>
                  <a:prstClr val="black"/>
                </a:solidFill>
              </a:rPr>
              <a:t>,</a:t>
            </a:r>
            <a:r>
              <a:rPr lang="es-ES" sz="1600" b="1" dirty="0" smtClean="0">
                <a:solidFill>
                  <a:prstClr val="black"/>
                </a:solidFill>
              </a:rPr>
              <a:t> </a:t>
            </a:r>
            <a:r>
              <a:rPr lang="es-ES" sz="1600" dirty="0">
                <a:solidFill>
                  <a:prstClr val="black"/>
                </a:solidFill>
              </a:rPr>
              <a:t>l</a:t>
            </a:r>
            <a:r>
              <a:rPr lang="es-ES" sz="1600" dirty="0" smtClean="0">
                <a:solidFill>
                  <a:prstClr val="black"/>
                </a:solidFill>
              </a:rPr>
              <a:t>a </a:t>
            </a:r>
            <a:r>
              <a:rPr lang="es-ES" sz="1600" dirty="0">
                <a:solidFill>
                  <a:prstClr val="black"/>
                </a:solidFill>
              </a:rPr>
              <a:t>seguridad en el </a:t>
            </a:r>
            <a:r>
              <a:rPr lang="es-ES" sz="1600" dirty="0" smtClean="0">
                <a:solidFill>
                  <a:prstClr val="black"/>
                </a:solidFill>
              </a:rPr>
              <a:t>mar, </a:t>
            </a:r>
            <a:r>
              <a:rPr lang="es-ES" sz="1600" dirty="0">
                <a:solidFill>
                  <a:prstClr val="black"/>
                </a:solidFill>
              </a:rPr>
              <a:t>formación, certificación, política exterior, dimensión social </a:t>
            </a:r>
            <a:r>
              <a:rPr lang="es-ES" sz="1600" dirty="0" smtClean="0">
                <a:solidFill>
                  <a:prstClr val="black"/>
                </a:solidFill>
              </a:rPr>
              <a:t>PPC</a:t>
            </a:r>
            <a:r>
              <a:rPr lang="es-ES_tradnl" sz="1600" dirty="0" smtClean="0">
                <a:solidFill>
                  <a:prstClr val="black"/>
                </a:solidFill>
              </a:rPr>
              <a:t>.</a:t>
            </a:r>
            <a:endParaRPr lang="es-ES_tradnl" sz="1600" dirty="0">
              <a:solidFill>
                <a:prstClr val="black"/>
              </a:solidFill>
            </a:endParaRPr>
          </a:p>
          <a:p>
            <a:pPr lvl="0"/>
            <a:endParaRPr lang="es-ES" sz="1600" b="1" dirty="0" smtClean="0">
              <a:solidFill>
                <a:prstClr val="black"/>
              </a:solidFill>
            </a:endParaRPr>
          </a:p>
          <a:p>
            <a:pPr lvl="0"/>
            <a:r>
              <a:rPr lang="es-ES" sz="1600" b="1" dirty="0" smtClean="0">
                <a:solidFill>
                  <a:prstClr val="black"/>
                </a:solidFill>
              </a:rPr>
              <a:t>Trabajos realizados y en ejecución</a:t>
            </a:r>
            <a:endParaRPr lang="es-ES" sz="1600" b="1" dirty="0">
              <a:solidFill>
                <a:prstClr val="black"/>
              </a:solidFill>
            </a:endParaRPr>
          </a:p>
          <a:p>
            <a:r>
              <a:rPr lang="es-ES" dirty="0" smtClean="0"/>
              <a:t> </a:t>
            </a:r>
          </a:p>
        </p:txBody>
      </p:sp>
      <p:sp>
        <p:nvSpPr>
          <p:cNvPr id="4" name="3 CuadroTexto"/>
          <p:cNvSpPr txBox="1"/>
          <p:nvPr/>
        </p:nvSpPr>
        <p:spPr>
          <a:xfrm>
            <a:off x="215515" y="1531175"/>
            <a:ext cx="8568951" cy="4801314"/>
          </a:xfrm>
          <a:prstGeom prst="rect">
            <a:avLst/>
          </a:prstGeom>
          <a:noFill/>
        </p:spPr>
        <p:txBody>
          <a:bodyPr wrap="square" rtlCol="0">
            <a:spAutoFit/>
          </a:bodyPr>
          <a:lstStyle/>
          <a:p>
            <a:pPr algn="just">
              <a:spcAft>
                <a:spcPts val="0"/>
              </a:spcAft>
            </a:pPr>
            <a:endParaRPr lang="es-ES" sz="1600" dirty="0" smtClean="0"/>
          </a:p>
          <a:p>
            <a:pPr marL="285750" indent="-285750" algn="just">
              <a:spcAft>
                <a:spcPts val="0"/>
              </a:spcAft>
              <a:buFont typeface="Wingdings" panose="05000000000000000000" pitchFamily="2" charset="2"/>
              <a:buChar char="ü"/>
            </a:pPr>
            <a:r>
              <a:rPr lang="es-ES" sz="1600" dirty="0"/>
              <a:t>C</a:t>
            </a:r>
            <a:r>
              <a:rPr lang="es-ES" sz="1600" dirty="0" smtClean="0"/>
              <a:t>láusula </a:t>
            </a:r>
            <a:r>
              <a:rPr lang="es-ES" sz="1600" dirty="0"/>
              <a:t>social </a:t>
            </a:r>
            <a:r>
              <a:rPr lang="es-ES" sz="1600" dirty="0" smtClean="0"/>
              <a:t>que se incluye en los acuerdos </a:t>
            </a:r>
            <a:r>
              <a:rPr lang="es-ES" sz="1600" dirty="0"/>
              <a:t>de pesca sostenible (</a:t>
            </a:r>
            <a:r>
              <a:rPr lang="es-ES" sz="1600" dirty="0" err="1"/>
              <a:t>SFPAs</a:t>
            </a:r>
            <a:r>
              <a:rPr lang="es-ES" sz="1600" dirty="0"/>
              <a:t>) con terceros </a:t>
            </a:r>
            <a:r>
              <a:rPr lang="es-ES" sz="1600" dirty="0" smtClean="0"/>
              <a:t>países que </a:t>
            </a:r>
            <a:r>
              <a:rPr lang="es-ES" sz="1600" dirty="0"/>
              <a:t>garantizan protección social y </a:t>
            </a:r>
            <a:r>
              <a:rPr lang="es-ES" sz="1600" dirty="0" smtClean="0"/>
              <a:t>condiciones de </a:t>
            </a:r>
            <a:r>
              <a:rPr lang="es-ES" sz="1600" b="1" dirty="0" smtClean="0"/>
              <a:t>trabajo decentes</a:t>
            </a:r>
            <a:r>
              <a:rPr lang="es-ES" sz="1600" dirty="0" smtClean="0"/>
              <a:t>. </a:t>
            </a:r>
            <a:endParaRPr lang="es-ES" sz="1600" dirty="0"/>
          </a:p>
          <a:p>
            <a:pPr algn="just">
              <a:spcAft>
                <a:spcPts val="0"/>
              </a:spcAft>
            </a:pPr>
            <a:endParaRPr lang="es-ES" sz="1600" dirty="0" smtClean="0"/>
          </a:p>
          <a:p>
            <a:pPr marL="285750" indent="-285750" algn="just">
              <a:spcAft>
                <a:spcPts val="0"/>
              </a:spcAft>
              <a:buFont typeface="Wingdings" panose="05000000000000000000" pitchFamily="2" charset="2"/>
              <a:buChar char="ü"/>
            </a:pPr>
            <a:r>
              <a:rPr lang="es-ES" sz="1600" dirty="0" smtClean="0"/>
              <a:t>El Comité de Dialogo Social de la Pesca (</a:t>
            </a:r>
            <a:r>
              <a:rPr lang="es-ES" sz="1600" dirty="0" err="1" smtClean="0"/>
              <a:t>Europeache</a:t>
            </a:r>
            <a:r>
              <a:rPr lang="es-ES" sz="1600" dirty="0" smtClean="0"/>
              <a:t> y  ETF) al amparo del articulo 155 del TF de la Unión Europea en 2012 acordó el texto de transposición del C188 OIT a directiva comunitaria </a:t>
            </a:r>
            <a:r>
              <a:rPr lang="es-ES" sz="1600" dirty="0" smtClean="0">
                <a:solidFill>
                  <a:srgbClr val="FF0000"/>
                </a:solidFill>
              </a:rPr>
              <a:t>DIRECTIVA (UE) 2017/159 DEL CONSEJO. </a:t>
            </a:r>
            <a:r>
              <a:rPr lang="es-ES" sz="1600" dirty="0" smtClean="0"/>
              <a:t>Debe ser traspuesta en los estados miembros este mes</a:t>
            </a:r>
            <a:endParaRPr lang="es-ES" sz="1600" dirty="0" smtClean="0">
              <a:solidFill>
                <a:srgbClr val="FF0000"/>
              </a:solidFill>
            </a:endParaRPr>
          </a:p>
          <a:p>
            <a:pPr algn="just">
              <a:spcAft>
                <a:spcPts val="0"/>
              </a:spcAft>
            </a:pPr>
            <a:endParaRPr lang="es-ES" sz="1600" dirty="0" smtClean="0"/>
          </a:p>
          <a:p>
            <a:pPr marL="285750" indent="-285750" algn="just">
              <a:spcAft>
                <a:spcPts val="0"/>
              </a:spcAft>
              <a:buFont typeface="Wingdings" panose="05000000000000000000" pitchFamily="2" charset="2"/>
              <a:buChar char="ü"/>
            </a:pPr>
            <a:r>
              <a:rPr lang="es-ES" sz="1600" dirty="0"/>
              <a:t>Limitaciones de Arqueo Bruto </a:t>
            </a:r>
            <a:r>
              <a:rPr lang="es-ES" sz="1600" dirty="0" smtClean="0"/>
              <a:t>“ El </a:t>
            </a:r>
            <a:r>
              <a:rPr lang="es-ES" sz="1600" dirty="0" err="1" smtClean="0"/>
              <a:t>Gt´s</a:t>
            </a:r>
            <a:r>
              <a:rPr lang="es-ES" sz="1600" dirty="0" smtClean="0"/>
              <a:t> social</a:t>
            </a:r>
            <a:r>
              <a:rPr lang="es-ES" sz="1600" dirty="0"/>
              <a:t>”</a:t>
            </a:r>
          </a:p>
          <a:p>
            <a:pPr marL="285750" indent="-285750" algn="just">
              <a:spcAft>
                <a:spcPts val="0"/>
              </a:spcAft>
              <a:buFont typeface="Wingdings" panose="05000000000000000000" pitchFamily="2" charset="2"/>
              <a:buChar char="ü"/>
            </a:pPr>
            <a:endParaRPr lang="es-ES" sz="1600" dirty="0">
              <a:ea typeface="Calibri"/>
            </a:endParaRPr>
          </a:p>
          <a:p>
            <a:pPr marL="285750" indent="-285750" algn="just">
              <a:spcAft>
                <a:spcPts val="0"/>
              </a:spcAft>
              <a:buFont typeface="Wingdings" panose="05000000000000000000" pitchFamily="2" charset="2"/>
              <a:buChar char="ü"/>
            </a:pPr>
            <a:r>
              <a:rPr lang="es-ES" sz="1600" dirty="0">
                <a:ea typeface="Calibri"/>
              </a:rPr>
              <a:t>El C188 OIT es relevante </a:t>
            </a:r>
            <a:r>
              <a:rPr lang="es-ES" sz="1600" dirty="0" smtClean="0">
                <a:ea typeface="Calibri"/>
              </a:rPr>
              <a:t>en </a:t>
            </a:r>
            <a:r>
              <a:rPr lang="es-ES" sz="1600" dirty="0">
                <a:ea typeface="Calibri"/>
              </a:rPr>
              <a:t>lo que </a:t>
            </a:r>
            <a:r>
              <a:rPr lang="es-ES" sz="1600" dirty="0" smtClean="0">
                <a:ea typeface="Calibri"/>
              </a:rPr>
              <a:t>respecta a la </a:t>
            </a:r>
            <a:r>
              <a:rPr lang="es-ES" sz="1600" dirty="0">
                <a:ea typeface="Calibri"/>
              </a:rPr>
              <a:t>seguridad en el mar, condiciones de trabajo, formación, certificación, política exterior, dimensión social </a:t>
            </a:r>
            <a:r>
              <a:rPr lang="es-ES" sz="1600" dirty="0" smtClean="0">
                <a:ea typeface="Calibri"/>
              </a:rPr>
              <a:t>PPC.</a:t>
            </a:r>
          </a:p>
          <a:p>
            <a:pPr marL="285750" indent="-285750" algn="just">
              <a:spcAft>
                <a:spcPts val="0"/>
              </a:spcAft>
              <a:buFont typeface="Wingdings" panose="05000000000000000000" pitchFamily="2" charset="2"/>
              <a:buChar char="ü"/>
            </a:pPr>
            <a:endParaRPr lang="es-ES" sz="1600" dirty="0">
              <a:ea typeface="Calibri"/>
            </a:endParaRPr>
          </a:p>
          <a:p>
            <a:pPr marL="285750" indent="-285750" algn="just">
              <a:spcAft>
                <a:spcPts val="0"/>
              </a:spcAft>
              <a:buFont typeface="Wingdings" panose="05000000000000000000" pitchFamily="2" charset="2"/>
              <a:buChar char="ü"/>
            </a:pPr>
            <a:r>
              <a:rPr lang="es-ES" sz="1600" dirty="0">
                <a:ea typeface="Calibri"/>
              </a:rPr>
              <a:t> Promoción ratificación STCW-F + Torremolinos</a:t>
            </a:r>
          </a:p>
          <a:p>
            <a:pPr marL="285750" indent="-285750" algn="just">
              <a:spcAft>
                <a:spcPts val="0"/>
              </a:spcAft>
              <a:buFont typeface="Wingdings" panose="05000000000000000000" pitchFamily="2" charset="2"/>
              <a:buChar char="Ø"/>
            </a:pPr>
            <a:r>
              <a:rPr lang="es-ES" sz="1600" dirty="0" smtClean="0">
                <a:ea typeface="Calibri"/>
              </a:rPr>
              <a:t>Trabajamos para llegar a un acuerdo </a:t>
            </a:r>
            <a:r>
              <a:rPr lang="es-ES" sz="1600" dirty="0">
                <a:ea typeface="Calibri"/>
              </a:rPr>
              <a:t>Interlocutores </a:t>
            </a:r>
            <a:r>
              <a:rPr lang="es-ES" sz="1600" dirty="0" smtClean="0">
                <a:ea typeface="Calibri"/>
              </a:rPr>
              <a:t>Sociales al amparo del Art 155 T.F U.E. para impulsar una directiva </a:t>
            </a:r>
            <a:r>
              <a:rPr lang="es-ES" sz="1600" dirty="0">
                <a:ea typeface="Calibri"/>
              </a:rPr>
              <a:t>europea</a:t>
            </a:r>
          </a:p>
          <a:p>
            <a:pPr marL="285750" indent="-285750" algn="just">
              <a:spcAft>
                <a:spcPts val="0"/>
              </a:spcAft>
              <a:buFont typeface="Wingdings" panose="05000000000000000000" pitchFamily="2" charset="2"/>
              <a:buChar char="ü"/>
            </a:pPr>
            <a:endParaRPr lang="es-ES" sz="1600" dirty="0" smtClean="0">
              <a:ea typeface="Calibri"/>
            </a:endParaRPr>
          </a:p>
          <a:p>
            <a:pPr lvl="0" algn="just"/>
            <a:endParaRPr lang="es-ES" sz="1600" b="1" dirty="0" smtClean="0">
              <a:solidFill>
                <a:prstClr val="black"/>
              </a:solidFill>
              <a:latin typeface="Times New Roman"/>
              <a:ea typeface="Calibri"/>
            </a:endParaRPr>
          </a:p>
          <a:p>
            <a:pPr algn="just">
              <a:spcAft>
                <a:spcPts val="0"/>
              </a:spcAft>
            </a:pPr>
            <a:endParaRPr lang="es-ES" dirty="0"/>
          </a:p>
        </p:txBody>
      </p:sp>
      <p:pic>
        <p:nvPicPr>
          <p:cNvPr id="5" name="4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4089" y="5445224"/>
            <a:ext cx="3096344" cy="1282088"/>
          </a:xfrm>
          <a:prstGeom prst="rect">
            <a:avLst/>
          </a:prstGeom>
        </p:spPr>
      </p:pic>
    </p:spTree>
    <p:extLst>
      <p:ext uri="{BB962C8B-B14F-4D97-AF65-F5344CB8AC3E}">
        <p14:creationId xmlns:p14="http://schemas.microsoft.com/office/powerpoint/2010/main" val="13865199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332656"/>
            <a:ext cx="7560840" cy="369332"/>
          </a:xfrm>
          <a:prstGeom prst="rect">
            <a:avLst/>
          </a:prstGeom>
          <a:noFill/>
        </p:spPr>
        <p:txBody>
          <a:bodyPr wrap="square" rtlCol="0">
            <a:spAutoFit/>
          </a:bodyPr>
          <a:lstStyle/>
          <a:p>
            <a:pPr algn="ctr"/>
            <a:r>
              <a:rPr lang="es-ES" b="1" dirty="0"/>
              <a:t>Comité de Dialogo Social de la Pesca U.E.</a:t>
            </a:r>
          </a:p>
        </p:txBody>
      </p:sp>
      <p:sp>
        <p:nvSpPr>
          <p:cNvPr id="3" name="2 CuadroTexto"/>
          <p:cNvSpPr txBox="1"/>
          <p:nvPr/>
        </p:nvSpPr>
        <p:spPr>
          <a:xfrm>
            <a:off x="251520" y="701988"/>
            <a:ext cx="8568952" cy="5047536"/>
          </a:xfrm>
          <a:prstGeom prst="rect">
            <a:avLst/>
          </a:prstGeom>
          <a:noFill/>
        </p:spPr>
        <p:txBody>
          <a:bodyPr wrap="square" rtlCol="0">
            <a:spAutoFit/>
          </a:bodyPr>
          <a:lstStyle/>
          <a:p>
            <a:pPr algn="just"/>
            <a:r>
              <a:rPr lang="es-ES" sz="1600" b="1" dirty="0">
                <a:latin typeface="Times New Roman"/>
                <a:ea typeface="Calibri"/>
              </a:rPr>
              <a:t>Proyecto Pilares del Mar </a:t>
            </a:r>
            <a:r>
              <a:rPr lang="es-ES" sz="1600" b="1" dirty="0" smtClean="0">
                <a:latin typeface="Times New Roman"/>
                <a:ea typeface="Calibri"/>
              </a:rPr>
              <a:t>II</a:t>
            </a:r>
          </a:p>
          <a:p>
            <a:pPr algn="just"/>
            <a:endParaRPr lang="es-ES" sz="1600" b="1" dirty="0">
              <a:latin typeface="Times New Roman"/>
              <a:ea typeface="Calibri"/>
            </a:endParaRPr>
          </a:p>
          <a:p>
            <a:pPr algn="just"/>
            <a:r>
              <a:rPr lang="es-ES" sz="1600" dirty="0">
                <a:latin typeface="Times New Roman"/>
                <a:ea typeface="Calibri"/>
              </a:rPr>
              <a:t>Pilar 1: Las directrices para los propietarios de los buques en el reclutamiento decente de pescadores migrantes. Condiciones previas para la contratación internacional;</a:t>
            </a:r>
          </a:p>
          <a:p>
            <a:pPr algn="just"/>
            <a:r>
              <a:rPr lang="es-ES" sz="1600" dirty="0" smtClean="0">
                <a:latin typeface="Times New Roman"/>
                <a:ea typeface="Calibri"/>
              </a:rPr>
              <a:t>mapeo </a:t>
            </a:r>
            <a:r>
              <a:rPr lang="es-ES" sz="1600" dirty="0">
                <a:latin typeface="Times New Roman"/>
                <a:ea typeface="Calibri"/>
              </a:rPr>
              <a:t>de los convenios internacionales, la legislación de la UE y otras fuentes no vinculantes relativos a los servicios privados de empleo y contratación; </a:t>
            </a:r>
          </a:p>
          <a:p>
            <a:pPr algn="just"/>
            <a:r>
              <a:rPr lang="es-ES" sz="1600" dirty="0">
                <a:latin typeface="Times New Roman"/>
                <a:ea typeface="Calibri"/>
              </a:rPr>
              <a:t>modelos de contratos (entre un pescador y una agencia de empleo privada, entre el propietario de un buque de pesca y una agencia de empleo privada, y el acuerdo de trabajo del pescador). </a:t>
            </a:r>
          </a:p>
          <a:p>
            <a:pPr algn="just"/>
            <a:endParaRPr lang="es-ES" sz="1600" dirty="0" smtClean="0">
              <a:latin typeface="Times New Roman"/>
              <a:ea typeface="Calibri"/>
            </a:endParaRPr>
          </a:p>
          <a:p>
            <a:pPr algn="just"/>
            <a:r>
              <a:rPr lang="es-ES" sz="1600" dirty="0" smtClean="0">
                <a:latin typeface="Times New Roman"/>
                <a:ea typeface="Calibri"/>
              </a:rPr>
              <a:t>Pilar 2: </a:t>
            </a:r>
            <a:r>
              <a:rPr lang="es-ES" sz="1600" dirty="0" smtClean="0"/>
              <a:t>Elaboración de una guía sobre </a:t>
            </a:r>
            <a:r>
              <a:rPr lang="es-ES" sz="1600" dirty="0"/>
              <a:t>los reconocimientos médicos de los pescadores - aptitud </a:t>
            </a:r>
            <a:r>
              <a:rPr lang="es-ES" sz="1600" dirty="0" smtClean="0"/>
              <a:t>medica/certificados. Los pescadores no tienen indicaciones de pautas OIT/OMI como los Marinos Mercantes.</a:t>
            </a:r>
          </a:p>
          <a:p>
            <a:pPr algn="just"/>
            <a:endParaRPr lang="es-ES" sz="1600" dirty="0"/>
          </a:p>
          <a:p>
            <a:pPr algn="just"/>
            <a:r>
              <a:rPr lang="es-ES" sz="1600" dirty="0"/>
              <a:t>Pilar 3: Desde el lanzamiento de la aplicación 'Habla de la pesca', los interlocutores sociales </a:t>
            </a:r>
            <a:r>
              <a:rPr lang="es-ES" sz="1600" dirty="0" smtClean="0"/>
              <a:t>observamos </a:t>
            </a:r>
            <a:r>
              <a:rPr lang="es-ES" sz="1600" dirty="0"/>
              <a:t>que </a:t>
            </a:r>
            <a:r>
              <a:rPr lang="es-ES" sz="1600" dirty="0" smtClean="0"/>
              <a:t>algunas mejoras harán </a:t>
            </a:r>
            <a:r>
              <a:rPr lang="es-ES" sz="1600" dirty="0"/>
              <a:t>que sea más útil. Por tanto, el objetivo de esta actualización es agregar funcionalidad de </a:t>
            </a:r>
            <a:r>
              <a:rPr lang="es-ES" sz="1600" dirty="0" smtClean="0"/>
              <a:t>traducción y reconocimiento de ordenes</a:t>
            </a:r>
          </a:p>
          <a:p>
            <a:pPr algn="just"/>
            <a:endParaRPr lang="es-ES" sz="1600" dirty="0"/>
          </a:p>
          <a:p>
            <a:pPr lvl="0"/>
            <a:r>
              <a:rPr lang="es-ES" sz="1600" dirty="0" smtClean="0"/>
              <a:t>Pilar 4: </a:t>
            </a:r>
            <a:r>
              <a:rPr lang="es-ES" sz="1600" dirty="0" smtClean="0">
                <a:solidFill>
                  <a:prstClr val="black"/>
                </a:solidFill>
              </a:rPr>
              <a:t>Campaña de visitas de los agentes sociales en los estados miembros para ratificación </a:t>
            </a:r>
            <a:r>
              <a:rPr lang="es-ES" sz="1600" dirty="0">
                <a:solidFill>
                  <a:prstClr val="black"/>
                </a:solidFill>
              </a:rPr>
              <a:t>del </a:t>
            </a:r>
            <a:r>
              <a:rPr lang="es-ES" sz="1600" dirty="0" smtClean="0">
                <a:solidFill>
                  <a:prstClr val="black"/>
                </a:solidFill>
              </a:rPr>
              <a:t>C188. </a:t>
            </a:r>
            <a:endParaRPr lang="es-ES" sz="1600" dirty="0">
              <a:solidFill>
                <a:prstClr val="black"/>
              </a:solidFill>
            </a:endParaRPr>
          </a:p>
          <a:p>
            <a:pPr algn="just"/>
            <a:endParaRPr lang="es-ES" sz="1600" dirty="0"/>
          </a:p>
          <a:p>
            <a:pPr algn="just">
              <a:spcAft>
                <a:spcPts val="0"/>
              </a:spcAft>
            </a:pPr>
            <a:r>
              <a:rPr lang="es-ES" dirty="0" smtClean="0">
                <a:latin typeface="Times New Roman"/>
                <a:ea typeface="Calibri"/>
              </a:rPr>
              <a:t>: </a:t>
            </a:r>
            <a:endParaRPr lang="es-ES" dirty="0">
              <a:latin typeface="Times New Roman"/>
              <a:ea typeface="Calibri"/>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5223852"/>
            <a:ext cx="2952328" cy="1634148"/>
          </a:xfrm>
          <a:prstGeom prst="rect">
            <a:avLst/>
          </a:prstGeom>
        </p:spPr>
      </p:pic>
      <p:pic>
        <p:nvPicPr>
          <p:cNvPr id="5" name="4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12160" y="5156428"/>
            <a:ext cx="2808312" cy="1653946"/>
          </a:xfrm>
          <a:prstGeom prst="rect">
            <a:avLst/>
          </a:prstGeom>
        </p:spPr>
      </p:pic>
    </p:spTree>
    <p:extLst>
      <p:ext uri="{BB962C8B-B14F-4D97-AF65-F5344CB8AC3E}">
        <p14:creationId xmlns:p14="http://schemas.microsoft.com/office/powerpoint/2010/main" val="3164872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63688" y="620688"/>
            <a:ext cx="4752528" cy="369332"/>
          </a:xfrm>
          <a:prstGeom prst="rect">
            <a:avLst/>
          </a:prstGeom>
          <a:noFill/>
        </p:spPr>
        <p:txBody>
          <a:bodyPr wrap="square" rtlCol="0">
            <a:spAutoFit/>
          </a:bodyPr>
          <a:lstStyle/>
          <a:p>
            <a:pPr algn="ctr"/>
            <a:r>
              <a:rPr lang="es-ES" b="1" dirty="0"/>
              <a:t>Consejos Consultivos de Pesca de la U.E.</a:t>
            </a:r>
          </a:p>
        </p:txBody>
      </p:sp>
      <p:sp>
        <p:nvSpPr>
          <p:cNvPr id="3" name="2 CuadroTexto"/>
          <p:cNvSpPr txBox="1"/>
          <p:nvPr/>
        </p:nvSpPr>
        <p:spPr>
          <a:xfrm>
            <a:off x="179512" y="1124744"/>
            <a:ext cx="8856984" cy="4801314"/>
          </a:xfrm>
          <a:prstGeom prst="rect">
            <a:avLst/>
          </a:prstGeom>
          <a:noFill/>
        </p:spPr>
        <p:txBody>
          <a:bodyPr wrap="square" rtlCol="0">
            <a:spAutoFit/>
          </a:bodyPr>
          <a:lstStyle/>
          <a:p>
            <a:pPr marL="285750" indent="-285750">
              <a:buFont typeface="Arial" panose="020B0604020202020204" pitchFamily="34" charset="0"/>
              <a:buChar char="•"/>
            </a:pPr>
            <a:r>
              <a:rPr lang="es-ES" dirty="0"/>
              <a:t>P</a:t>
            </a:r>
            <a:r>
              <a:rPr lang="es-ES" dirty="0" smtClean="0"/>
              <a:t>articipando </a:t>
            </a:r>
            <a:r>
              <a:rPr lang="es-ES" dirty="0"/>
              <a:t>en </a:t>
            </a:r>
            <a:r>
              <a:rPr lang="es-ES" dirty="0" smtClean="0"/>
              <a:t>todos los </a:t>
            </a:r>
            <a:r>
              <a:rPr lang="es-ES" dirty="0"/>
              <a:t>consejos consultivos. Se estableció también uno sobre los mercados, que tiene una importancia estratégica para nuestro trabajo. </a:t>
            </a:r>
            <a:endParaRPr lang="es-ES" dirty="0" smtClean="0"/>
          </a:p>
          <a:p>
            <a:endParaRPr lang="es-ES" dirty="0"/>
          </a:p>
          <a:p>
            <a:pPr marL="285750" indent="-285750">
              <a:buFont typeface="Arial" panose="020B0604020202020204" pitchFamily="34" charset="0"/>
              <a:buChar char="•"/>
            </a:pPr>
            <a:r>
              <a:rPr lang="es-ES" dirty="0" smtClean="0"/>
              <a:t>Impulsar dos documentos </a:t>
            </a:r>
            <a:r>
              <a:rPr lang="es-ES" dirty="0"/>
              <a:t>sobre derecho laborales que se adoptó el en LDAC</a:t>
            </a:r>
            <a:r>
              <a:rPr lang="es-ES" dirty="0" smtClean="0"/>
              <a:t>.</a:t>
            </a:r>
          </a:p>
          <a:p>
            <a:endParaRPr lang="es-ES" dirty="0"/>
          </a:p>
          <a:p>
            <a:pPr marL="285750" indent="-285750">
              <a:buFont typeface="Arial" panose="020B0604020202020204" pitchFamily="34" charset="0"/>
              <a:buChar char="•"/>
            </a:pPr>
            <a:r>
              <a:rPr lang="es-ES" dirty="0" smtClean="0"/>
              <a:t>Trabajamos </a:t>
            </a:r>
            <a:r>
              <a:rPr lang="es-ES" dirty="0"/>
              <a:t>conjuntamente </a:t>
            </a:r>
            <a:r>
              <a:rPr lang="es-ES" dirty="0" smtClean="0"/>
              <a:t>desde </a:t>
            </a:r>
            <a:r>
              <a:rPr lang="es-ES" dirty="0"/>
              <a:t>la dimensión europea luchando </a:t>
            </a:r>
            <a:r>
              <a:rPr lang="es-ES" dirty="0" smtClean="0"/>
              <a:t>contra la pesca IUU y los abusos </a:t>
            </a:r>
            <a:r>
              <a:rPr lang="es-ES" dirty="0"/>
              <a:t>laborales identificados en terceros países y en algunos Estados miembros de la </a:t>
            </a:r>
            <a:r>
              <a:rPr lang="es-ES" dirty="0" smtClean="0"/>
              <a:t>UE sobre </a:t>
            </a:r>
            <a:r>
              <a:rPr lang="es-ES" dirty="0"/>
              <a:t>los problemas de trabajo ilegal en </a:t>
            </a:r>
            <a:r>
              <a:rPr lang="es-ES" dirty="0" smtClean="0"/>
              <a:t>Irlanda, Tailandia, Taiwán</a:t>
            </a:r>
          </a:p>
          <a:p>
            <a:endParaRPr lang="es-ES" dirty="0" smtClean="0"/>
          </a:p>
          <a:p>
            <a:pPr marL="285750" indent="-285750">
              <a:buFont typeface="Arial" panose="020B0604020202020204" pitchFamily="34" charset="0"/>
              <a:buChar char="•"/>
            </a:pPr>
            <a:r>
              <a:rPr lang="es-ES" dirty="0" smtClean="0"/>
              <a:t>Implementación mundial </a:t>
            </a:r>
            <a:r>
              <a:rPr lang="es-ES" dirty="0"/>
              <a:t>de los Convenios internacionales relativos al trabajo en el sector </a:t>
            </a:r>
            <a:r>
              <a:rPr lang="es-ES" dirty="0" smtClean="0"/>
              <a:t>pesquero. Mejoran la </a:t>
            </a:r>
            <a:r>
              <a:rPr lang="es-ES" dirty="0"/>
              <a:t>coordinación entre </a:t>
            </a:r>
            <a:r>
              <a:rPr lang="es-ES" dirty="0" smtClean="0"/>
              <a:t>FAO, OMI y OIT.</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Los </a:t>
            </a:r>
            <a:r>
              <a:rPr lang="es-ES" dirty="0"/>
              <a:t>temas sociales y laborales </a:t>
            </a:r>
            <a:r>
              <a:rPr lang="es-ES" dirty="0" smtClean="0"/>
              <a:t>deben </a:t>
            </a:r>
            <a:r>
              <a:rPr lang="es-ES" dirty="0"/>
              <a:t>ser liderados por la OIT</a:t>
            </a:r>
          </a:p>
          <a:p>
            <a:pPr marL="285750" indent="-285750">
              <a:buFont typeface="Arial" panose="020B0604020202020204" pitchFamily="34" charset="0"/>
              <a:buChar char="•"/>
            </a:pPr>
            <a:endParaRPr lang="es-ES" dirty="0"/>
          </a:p>
          <a:p>
            <a:endParaRPr lang="es-ES" dirty="0"/>
          </a:p>
          <a:p>
            <a:endParaRPr lang="es-ES" dirty="0"/>
          </a:p>
          <a:p>
            <a:endParaRPr lang="es-ES"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4796652"/>
            <a:ext cx="2536183" cy="1759579"/>
          </a:xfrm>
          <a:prstGeom prst="rect">
            <a:avLst/>
          </a:prstGeom>
        </p:spPr>
      </p:pic>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44" y="4796653"/>
            <a:ext cx="2351318" cy="1759416"/>
          </a:xfrm>
          <a:prstGeom prst="rect">
            <a:avLst/>
          </a:prstGeom>
        </p:spPr>
      </p:pic>
    </p:spTree>
    <p:extLst>
      <p:ext uri="{BB962C8B-B14F-4D97-AF65-F5344CB8AC3E}">
        <p14:creationId xmlns:p14="http://schemas.microsoft.com/office/powerpoint/2010/main" val="152825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260648"/>
            <a:ext cx="8568952" cy="369332"/>
          </a:xfrm>
          <a:prstGeom prst="rect">
            <a:avLst/>
          </a:prstGeom>
          <a:noFill/>
        </p:spPr>
        <p:txBody>
          <a:bodyPr wrap="square" rtlCol="0">
            <a:spAutoFit/>
          </a:bodyPr>
          <a:lstStyle/>
          <a:p>
            <a:pPr algn="ctr"/>
            <a:r>
              <a:rPr lang="es-ES" b="1" dirty="0" smtClean="0"/>
              <a:t>FALTA DE PROTECCIÓN LEGISLATIVA Y SEGURIDAD PRINCIPAL EN LA LEGISLACIÓN  U.E</a:t>
            </a:r>
            <a:r>
              <a:rPr lang="es-ES" dirty="0" smtClean="0"/>
              <a:t>.</a:t>
            </a:r>
            <a:endParaRPr lang="es-ES" dirty="0"/>
          </a:p>
        </p:txBody>
      </p:sp>
      <p:sp>
        <p:nvSpPr>
          <p:cNvPr id="3" name="2 CuadroTexto"/>
          <p:cNvSpPr txBox="1"/>
          <p:nvPr/>
        </p:nvSpPr>
        <p:spPr>
          <a:xfrm>
            <a:off x="216354" y="852478"/>
            <a:ext cx="8748134" cy="2585323"/>
          </a:xfrm>
          <a:prstGeom prst="rect">
            <a:avLst/>
          </a:prstGeom>
          <a:noFill/>
        </p:spPr>
        <p:txBody>
          <a:bodyPr wrap="square" rtlCol="0">
            <a:spAutoFit/>
          </a:bodyPr>
          <a:lstStyle/>
          <a:p>
            <a:pPr algn="just"/>
            <a:r>
              <a:rPr lang="es-ES" dirty="0" smtClean="0"/>
              <a:t>Análisis de la </a:t>
            </a:r>
            <a:r>
              <a:rPr lang="es-ES" dirty="0"/>
              <a:t>aplicación </a:t>
            </a:r>
            <a:r>
              <a:rPr lang="es-ES" dirty="0" smtClean="0"/>
              <a:t>de reglamentos y códigos internacionales </a:t>
            </a:r>
            <a:r>
              <a:rPr lang="es-ES" dirty="0"/>
              <a:t>a los buques pesqueros</a:t>
            </a:r>
            <a:r>
              <a:rPr lang="es-ES" dirty="0" smtClean="0"/>
              <a:t>:</a:t>
            </a:r>
          </a:p>
          <a:p>
            <a:pPr algn="just"/>
            <a:endParaRPr lang="es-ES" dirty="0"/>
          </a:p>
          <a:p>
            <a:pPr marL="285750" indent="-285750" algn="just">
              <a:buFont typeface="Arial" panose="020B0604020202020204" pitchFamily="34" charset="0"/>
              <a:buChar char="•"/>
            </a:pPr>
            <a:r>
              <a:rPr lang="es-ES" dirty="0"/>
              <a:t>Número de accidentes a bordo de buques </a:t>
            </a:r>
            <a:r>
              <a:rPr lang="es-ES" dirty="0" smtClean="0"/>
              <a:t>pesqueros</a:t>
            </a:r>
          </a:p>
          <a:p>
            <a:pPr algn="just"/>
            <a:endParaRPr lang="es-ES" dirty="0"/>
          </a:p>
          <a:p>
            <a:pPr marL="285750" indent="-285750" algn="just">
              <a:buFont typeface="Arial" panose="020B0604020202020204" pitchFamily="34" charset="0"/>
              <a:buChar char="•"/>
            </a:pPr>
            <a:r>
              <a:rPr lang="es-ES" dirty="0"/>
              <a:t>¿Diferencia inaceptable entre la seguridad de la vida en los buques SOLAS y NO-SOLAS? (Presentación de la OMI de Chile y Nueva Zelanda MSC 99/7/1</a:t>
            </a:r>
            <a:r>
              <a:rPr lang="es-ES" dirty="0" smtClean="0"/>
              <a:t>)</a:t>
            </a:r>
          </a:p>
          <a:p>
            <a:pPr algn="just"/>
            <a:endParaRPr lang="es-ES" dirty="0"/>
          </a:p>
          <a:p>
            <a:pPr marL="285750" indent="-285750" algn="just">
              <a:buFont typeface="Arial" panose="020B0604020202020204" pitchFamily="34" charset="0"/>
              <a:buChar char="•"/>
            </a:pPr>
            <a:r>
              <a:rPr lang="es-ES" dirty="0"/>
              <a:t>El Acuerdo de Ciudad del Cabo y STCW-F no abordan completamente el requisito adicional de seguridad de operación polar adicional necesario</a:t>
            </a:r>
          </a:p>
        </p:txBody>
      </p:sp>
      <p:sp>
        <p:nvSpPr>
          <p:cNvPr id="4" name="3 CuadroTexto"/>
          <p:cNvSpPr txBox="1"/>
          <p:nvPr/>
        </p:nvSpPr>
        <p:spPr>
          <a:xfrm>
            <a:off x="216354" y="3717032"/>
            <a:ext cx="3207391" cy="369332"/>
          </a:xfrm>
          <a:prstGeom prst="rect">
            <a:avLst/>
          </a:prstGeom>
          <a:noFill/>
        </p:spPr>
        <p:txBody>
          <a:bodyPr wrap="square" rtlCol="0">
            <a:spAutoFit/>
          </a:bodyPr>
          <a:lstStyle/>
          <a:p>
            <a:pPr fontAlgn="auto">
              <a:spcAft>
                <a:spcPts val="0"/>
              </a:spcAft>
              <a:buClrTx/>
              <a:buSzTx/>
              <a:buFontTx/>
            </a:pPr>
            <a:r>
              <a:rPr lang="en-GB" b="1" dirty="0" err="1" smtClean="0"/>
              <a:t>Perspectiva</a:t>
            </a:r>
            <a:endParaRPr lang="en-GB" b="1" dirty="0"/>
          </a:p>
        </p:txBody>
      </p:sp>
      <p:sp>
        <p:nvSpPr>
          <p:cNvPr id="9" name="8 CuadroTexto"/>
          <p:cNvSpPr txBox="1"/>
          <p:nvPr/>
        </p:nvSpPr>
        <p:spPr>
          <a:xfrm>
            <a:off x="216353" y="4437092"/>
            <a:ext cx="3347535" cy="646331"/>
          </a:xfrm>
          <a:prstGeom prst="rect">
            <a:avLst/>
          </a:prstGeom>
          <a:noFill/>
        </p:spPr>
        <p:txBody>
          <a:bodyPr wrap="square" rtlCol="0">
            <a:spAutoFit/>
          </a:bodyPr>
          <a:lstStyle/>
          <a:p>
            <a:r>
              <a:rPr lang="en-GB" dirty="0" err="1" smtClean="0"/>
              <a:t>Numéro</a:t>
            </a:r>
            <a:r>
              <a:rPr lang="en-GB" dirty="0" smtClean="0"/>
              <a:t> </a:t>
            </a:r>
            <a:r>
              <a:rPr lang="en-GB" dirty="0" err="1" smtClean="0"/>
              <a:t>estimado</a:t>
            </a:r>
            <a:r>
              <a:rPr lang="en-GB" dirty="0" smtClean="0"/>
              <a:t> de </a:t>
            </a:r>
            <a:r>
              <a:rPr lang="en-GB" dirty="0" err="1" smtClean="0"/>
              <a:t>pescadores</a:t>
            </a:r>
            <a:r>
              <a:rPr lang="en-GB" dirty="0"/>
              <a:t/>
            </a:r>
            <a:br>
              <a:rPr lang="en-GB" dirty="0"/>
            </a:br>
            <a:r>
              <a:rPr lang="en-GB" dirty="0"/>
              <a:t> </a:t>
            </a:r>
            <a:r>
              <a:rPr lang="en-GB" dirty="0" smtClean="0"/>
              <a:t>38.000.000 </a:t>
            </a:r>
            <a:r>
              <a:rPr lang="en-GB" dirty="0"/>
              <a:t>(38 million)</a:t>
            </a:r>
          </a:p>
        </p:txBody>
      </p:sp>
      <p:sp>
        <p:nvSpPr>
          <p:cNvPr id="10" name="9 CuadroTexto"/>
          <p:cNvSpPr txBox="1"/>
          <p:nvPr/>
        </p:nvSpPr>
        <p:spPr>
          <a:xfrm>
            <a:off x="4007536" y="4365104"/>
            <a:ext cx="3228760" cy="646331"/>
          </a:xfrm>
          <a:prstGeom prst="rect">
            <a:avLst/>
          </a:prstGeom>
          <a:noFill/>
        </p:spPr>
        <p:txBody>
          <a:bodyPr wrap="square" rtlCol="0">
            <a:spAutoFit/>
          </a:bodyPr>
          <a:lstStyle/>
          <a:p>
            <a:r>
              <a:rPr lang="en-GB" dirty="0" err="1" smtClean="0"/>
              <a:t>Numero</a:t>
            </a:r>
            <a:r>
              <a:rPr lang="en-GB" dirty="0" smtClean="0"/>
              <a:t> </a:t>
            </a:r>
            <a:r>
              <a:rPr lang="en-GB" dirty="0" err="1" smtClean="0"/>
              <a:t>estimado</a:t>
            </a:r>
            <a:r>
              <a:rPr lang="en-GB" dirty="0" smtClean="0"/>
              <a:t> de </a:t>
            </a:r>
            <a:r>
              <a:rPr lang="en-GB" dirty="0" err="1" smtClean="0"/>
              <a:t>marinos</a:t>
            </a:r>
            <a:r>
              <a:rPr lang="en-GB" dirty="0"/>
              <a:t/>
            </a:r>
            <a:br>
              <a:rPr lang="en-GB" dirty="0"/>
            </a:br>
            <a:r>
              <a:rPr lang="en-GB" dirty="0"/>
              <a:t>      1.647.500  (1,65 million)</a:t>
            </a:r>
          </a:p>
        </p:txBody>
      </p:sp>
      <p:pic>
        <p:nvPicPr>
          <p:cNvPr id="12" name="Afbeelding 13"/>
          <p:cNvPicPr>
            <a:picLocks noChangeAspect="1"/>
          </p:cNvPicPr>
          <p:nvPr/>
        </p:nvPicPr>
        <p:blipFill>
          <a:blip r:embed="rId3"/>
          <a:stretch>
            <a:fillRect/>
          </a:stretch>
        </p:blipFill>
        <p:spPr>
          <a:xfrm>
            <a:off x="306611" y="5083423"/>
            <a:ext cx="1313062" cy="652403"/>
          </a:xfrm>
          <a:prstGeom prst="rect">
            <a:avLst/>
          </a:prstGeom>
        </p:spPr>
      </p:pic>
      <p:pic>
        <p:nvPicPr>
          <p:cNvPr id="14" name="Afbeelding 13"/>
          <p:cNvPicPr>
            <a:picLocks noChangeAspect="1"/>
          </p:cNvPicPr>
          <p:nvPr/>
        </p:nvPicPr>
        <p:blipFill>
          <a:blip r:embed="rId3"/>
          <a:stretch>
            <a:fillRect/>
          </a:stretch>
        </p:blipFill>
        <p:spPr>
          <a:xfrm>
            <a:off x="1619673" y="5084633"/>
            <a:ext cx="1313062" cy="652403"/>
          </a:xfrm>
          <a:prstGeom prst="rect">
            <a:avLst/>
          </a:prstGeom>
        </p:spPr>
      </p:pic>
      <p:pic>
        <p:nvPicPr>
          <p:cNvPr id="16" name="Afbeelding 12"/>
          <p:cNvPicPr>
            <a:picLocks noChangeAspect="1"/>
          </p:cNvPicPr>
          <p:nvPr/>
        </p:nvPicPr>
        <p:blipFill>
          <a:blip r:embed="rId4"/>
          <a:stretch>
            <a:fillRect/>
          </a:stretch>
        </p:blipFill>
        <p:spPr>
          <a:xfrm>
            <a:off x="5568097" y="5084633"/>
            <a:ext cx="307846" cy="725966"/>
          </a:xfrm>
          <a:prstGeom prst="rect">
            <a:avLst/>
          </a:prstGeom>
        </p:spPr>
      </p:pic>
      <p:sp>
        <p:nvSpPr>
          <p:cNvPr id="17" name="16 CuadroTexto"/>
          <p:cNvSpPr txBox="1"/>
          <p:nvPr/>
        </p:nvSpPr>
        <p:spPr>
          <a:xfrm>
            <a:off x="395535" y="5949280"/>
            <a:ext cx="7504490" cy="369332"/>
          </a:xfrm>
          <a:prstGeom prst="rect">
            <a:avLst/>
          </a:prstGeom>
          <a:noFill/>
        </p:spPr>
        <p:txBody>
          <a:bodyPr wrap="none" rtlCol="0">
            <a:spAutoFit/>
          </a:bodyPr>
          <a:lstStyle/>
          <a:p>
            <a:r>
              <a:rPr lang="es-ES" dirty="0"/>
              <a:t>24 de cada 25 personas empleadas en una profesión marítima son pescadores</a:t>
            </a:r>
          </a:p>
        </p:txBody>
      </p:sp>
    </p:spTree>
    <p:extLst>
      <p:ext uri="{BB962C8B-B14F-4D97-AF65-F5344CB8AC3E}">
        <p14:creationId xmlns:p14="http://schemas.microsoft.com/office/powerpoint/2010/main" val="1499199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542950787"/>
              </p:ext>
            </p:extLst>
          </p:nvPr>
        </p:nvGraphicFramePr>
        <p:xfrm>
          <a:off x="161608" y="980728"/>
          <a:ext cx="8676456" cy="3968656"/>
        </p:xfrm>
        <a:graphic>
          <a:graphicData uri="http://schemas.openxmlformats.org/drawingml/2006/table">
            <a:tbl>
              <a:tblPr firstRow="1" bandRow="1">
                <a:tableStyleId>{B301B821-A1FF-4177-AEE7-76D212191A09}</a:tableStyleId>
              </a:tblPr>
              <a:tblGrid>
                <a:gridCol w="1584176"/>
                <a:gridCol w="1664220"/>
                <a:gridCol w="1720156"/>
                <a:gridCol w="2016224"/>
                <a:gridCol w="1691680"/>
              </a:tblGrid>
              <a:tr h="792418">
                <a:tc>
                  <a:txBody>
                    <a:bodyPr/>
                    <a:lstStyle/>
                    <a:p>
                      <a:pPr algn="ctr"/>
                      <a:endParaRPr lang="en-GB" sz="1200" dirty="0"/>
                    </a:p>
                  </a:txBody>
                  <a:tcPr/>
                </a:tc>
                <a:tc>
                  <a:txBody>
                    <a:bodyPr/>
                    <a:lstStyle/>
                    <a:p>
                      <a:pPr algn="ctr"/>
                      <a:r>
                        <a:rPr lang="en-GB" sz="1200" dirty="0"/>
                        <a:t> </a:t>
                      </a:r>
                      <a:r>
                        <a:rPr lang="en-GB" sz="1200" dirty="0" smtClean="0"/>
                        <a:t>La </a:t>
                      </a:r>
                      <a:r>
                        <a:rPr lang="en-GB" sz="1200" dirty="0" err="1" smtClean="0"/>
                        <a:t>gente</a:t>
                      </a:r>
                      <a:r>
                        <a:rPr lang="en-GB" sz="1200" dirty="0" smtClean="0"/>
                        <a:t> de mar</a:t>
                      </a:r>
                      <a:endParaRPr lang="en-GB" sz="1200" dirty="0"/>
                    </a:p>
                  </a:txBody>
                  <a:tcPr/>
                </a:tc>
                <a:tc>
                  <a:txBody>
                    <a:bodyPr/>
                    <a:lstStyle/>
                    <a:p>
                      <a:pPr algn="ctr"/>
                      <a:r>
                        <a:rPr lang="en-GB" sz="1200" dirty="0" err="1" smtClean="0"/>
                        <a:t>Ratificaciones</a:t>
                      </a:r>
                      <a:r>
                        <a:rPr lang="en-GB" sz="1200" dirty="0" smtClean="0"/>
                        <a:t>*</a:t>
                      </a:r>
                      <a:endParaRPr lang="en-GB" sz="1200" dirty="0"/>
                    </a:p>
                  </a:txBody>
                  <a:tcPr/>
                </a:tc>
                <a:tc>
                  <a:txBody>
                    <a:bodyPr/>
                    <a:lstStyle/>
                    <a:p>
                      <a:pPr algn="ctr"/>
                      <a:r>
                        <a:rPr lang="en-GB" sz="1200" dirty="0" smtClean="0"/>
                        <a:t>Pescadores</a:t>
                      </a:r>
                      <a:endParaRPr lang="en-GB" sz="1200" dirty="0"/>
                    </a:p>
                  </a:txBody>
                  <a:tcPr/>
                </a:tc>
                <a:tc>
                  <a:txBody>
                    <a:bodyPr/>
                    <a:lstStyle/>
                    <a:p>
                      <a:pPr algn="ctr"/>
                      <a:r>
                        <a:rPr lang="en-GB" sz="1400" dirty="0" err="1" smtClean="0"/>
                        <a:t>Ratificaciones</a:t>
                      </a:r>
                      <a:r>
                        <a:rPr lang="en-GB" sz="1400" dirty="0" smtClean="0"/>
                        <a:t> *</a:t>
                      </a:r>
                      <a:endParaRPr lang="en-GB" sz="1400" dirty="0"/>
                    </a:p>
                  </a:txBody>
                  <a:tcPr/>
                </a:tc>
              </a:tr>
              <a:tr h="875238">
                <a:tc>
                  <a:txBody>
                    <a:bodyPr/>
                    <a:lstStyle/>
                    <a:p>
                      <a:pPr algn="ctr"/>
                      <a:r>
                        <a:rPr lang="en-GB" sz="1200" dirty="0" err="1" smtClean="0"/>
                        <a:t>Convenciónes</a:t>
                      </a:r>
                      <a:endParaRPr lang="en-GB" sz="1200" dirty="0"/>
                    </a:p>
                  </a:txBody>
                  <a:tcPr/>
                </a:tc>
                <a:tc>
                  <a:txBody>
                    <a:bodyPr/>
                    <a:lstStyle/>
                    <a:p>
                      <a:pPr algn="ctr"/>
                      <a:r>
                        <a:rPr lang="en-GB" sz="1200" b="1" dirty="0">
                          <a:solidFill>
                            <a:srgbClr val="00B050"/>
                          </a:solidFill>
                        </a:rPr>
                        <a:t>SOLAS</a:t>
                      </a:r>
                    </a:p>
                  </a:txBody>
                  <a:tcPr/>
                </a:tc>
                <a:tc>
                  <a:txBody>
                    <a:bodyPr/>
                    <a:lstStyle/>
                    <a:p>
                      <a:pPr algn="ctr"/>
                      <a:r>
                        <a:rPr lang="en-GB" sz="1200" b="1" dirty="0">
                          <a:solidFill>
                            <a:srgbClr val="002060"/>
                          </a:solidFill>
                        </a:rPr>
                        <a:t>167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1" dirty="0" smtClean="0">
                          <a:solidFill>
                            <a:srgbClr val="FF0000"/>
                          </a:solidFill>
                        </a:rPr>
                        <a:t>Convenio de Torremolinos para la seguridad de los buques pesqueros.</a:t>
                      </a:r>
                      <a:endParaRPr lang="en-GB" sz="1200" b="1" i="0" kern="1200" dirty="0">
                        <a:solidFill>
                          <a:srgbClr val="FF0000"/>
                        </a:solidFill>
                        <a:effectLst/>
                        <a:latin typeface="+mn-lt"/>
                        <a:ea typeface="+mn-ea"/>
                        <a:cs typeface="+mn-cs"/>
                      </a:endParaRPr>
                    </a:p>
                  </a:txBody>
                  <a:tcPr/>
                </a:tc>
                <a:tc>
                  <a:txBody>
                    <a:bodyPr/>
                    <a:lstStyle/>
                    <a:p>
                      <a:pPr algn="ctr"/>
                      <a:r>
                        <a:rPr lang="en-GB" sz="1400" b="1" dirty="0">
                          <a:solidFill>
                            <a:srgbClr val="002060"/>
                          </a:solidFill>
                        </a:rPr>
                        <a:t>17</a:t>
                      </a:r>
                    </a:p>
                  </a:txBody>
                  <a:tcPr/>
                </a:tc>
              </a:tr>
              <a:tr h="513125">
                <a:tc>
                  <a:txBody>
                    <a:bodyPr/>
                    <a:lstStyle/>
                    <a:p>
                      <a:pPr algn="ctr"/>
                      <a:endParaRPr lang="en-GB" sz="1200" dirty="0"/>
                    </a:p>
                  </a:txBody>
                  <a:tcPr/>
                </a:tc>
                <a:tc>
                  <a:txBody>
                    <a:bodyPr/>
                    <a:lstStyle/>
                    <a:p>
                      <a:pPr algn="ctr"/>
                      <a:r>
                        <a:rPr lang="en-GB" sz="1200" b="1" dirty="0" smtClean="0">
                          <a:solidFill>
                            <a:srgbClr val="00B050"/>
                          </a:solidFill>
                        </a:rPr>
                        <a:t>51 </a:t>
                      </a:r>
                      <a:r>
                        <a:rPr lang="en-GB" sz="1200" b="1" dirty="0" err="1" smtClean="0">
                          <a:solidFill>
                            <a:srgbClr val="00B050"/>
                          </a:solidFill>
                        </a:rPr>
                        <a:t>enmiendas</a:t>
                      </a:r>
                      <a:r>
                        <a:rPr lang="en-GB" sz="1200" b="1" dirty="0" smtClean="0">
                          <a:solidFill>
                            <a:srgbClr val="00B050"/>
                          </a:solidFill>
                        </a:rPr>
                        <a:t> </a:t>
                      </a:r>
                      <a:r>
                        <a:rPr lang="en-GB" sz="1200" b="1" dirty="0" err="1" smtClean="0">
                          <a:solidFill>
                            <a:srgbClr val="00B050"/>
                          </a:solidFill>
                        </a:rPr>
                        <a:t>vigentes</a:t>
                      </a:r>
                      <a:r>
                        <a:rPr lang="en-GB" sz="1200" b="1" dirty="0" smtClean="0">
                          <a:solidFill>
                            <a:srgbClr val="00B050"/>
                          </a:solidFill>
                        </a:rPr>
                        <a:t>.</a:t>
                      </a:r>
                      <a:endParaRPr lang="en-GB" sz="1200" b="1" dirty="0">
                        <a:solidFill>
                          <a:srgbClr val="00B050"/>
                        </a:solidFill>
                      </a:endParaRPr>
                    </a:p>
                  </a:txBody>
                  <a:tcPr/>
                </a:tc>
                <a:tc>
                  <a:txBody>
                    <a:bodyPr/>
                    <a:lstStyle/>
                    <a:p>
                      <a:pPr algn="ctr"/>
                      <a:endParaRPr lang="en-GB" sz="1200" b="1" dirty="0">
                        <a:solidFill>
                          <a:srgbClr val="002060"/>
                        </a:solidFill>
                      </a:endParaRPr>
                    </a:p>
                  </a:txBody>
                  <a:tcPr/>
                </a:tc>
                <a:tc>
                  <a:txBody>
                    <a:bodyPr/>
                    <a:lstStyle/>
                    <a:p>
                      <a:pPr algn="ctr"/>
                      <a:r>
                        <a:rPr lang="es-ES" sz="1200" b="1" dirty="0" smtClean="0">
                          <a:solidFill>
                            <a:srgbClr val="FF0000"/>
                          </a:solidFill>
                        </a:rPr>
                        <a:t>Acuerdo de Ciudad del Cabo</a:t>
                      </a:r>
                      <a:endParaRPr lang="en-GB" sz="1200" b="1" dirty="0">
                        <a:solidFill>
                          <a:srgbClr val="FF0000"/>
                        </a:solidFill>
                      </a:endParaRPr>
                    </a:p>
                  </a:txBody>
                  <a:tcPr/>
                </a:tc>
                <a:tc>
                  <a:txBody>
                    <a:bodyPr/>
                    <a:lstStyle/>
                    <a:p>
                      <a:pPr algn="ctr"/>
                      <a:r>
                        <a:rPr lang="nl-NL" sz="1400" b="1" dirty="0" smtClean="0">
                          <a:solidFill>
                            <a:srgbClr val="002060"/>
                          </a:solidFill>
                        </a:rPr>
                        <a:t>1</a:t>
                      </a:r>
                      <a:r>
                        <a:rPr lang="en-GB" sz="1400" b="1" dirty="0" smtClean="0">
                          <a:solidFill>
                            <a:srgbClr val="002060"/>
                          </a:solidFill>
                        </a:rPr>
                        <a:t>1</a:t>
                      </a:r>
                      <a:endParaRPr lang="en-GB" sz="1400" b="1" dirty="0">
                        <a:solidFill>
                          <a:srgbClr val="002060"/>
                        </a:solidFill>
                      </a:endParaRPr>
                    </a:p>
                  </a:txBody>
                  <a:tcPr/>
                </a:tc>
              </a:tr>
              <a:tr h="448984">
                <a:tc>
                  <a:txBody>
                    <a:bodyPr/>
                    <a:lstStyle/>
                    <a:p>
                      <a:pPr algn="ctr"/>
                      <a:r>
                        <a:rPr lang="en-GB" sz="1200" dirty="0" smtClean="0"/>
                        <a:t>51 </a:t>
                      </a:r>
                      <a:r>
                        <a:rPr lang="en-GB" sz="1200" dirty="0" err="1" smtClean="0"/>
                        <a:t>enmiendas</a:t>
                      </a:r>
                      <a:r>
                        <a:rPr lang="en-GB" sz="1200" dirty="0" smtClean="0"/>
                        <a:t> </a:t>
                      </a:r>
                      <a:r>
                        <a:rPr lang="en-GB" sz="1200" dirty="0" err="1" smtClean="0"/>
                        <a:t>vigentes</a:t>
                      </a:r>
                      <a:r>
                        <a:rPr lang="en-GB" sz="1200" dirty="0" smtClean="0"/>
                        <a:t>.</a:t>
                      </a:r>
                      <a:endParaRPr lang="en-GB" sz="1200" dirty="0"/>
                    </a:p>
                  </a:txBody>
                  <a:tcPr/>
                </a:tc>
                <a:tc>
                  <a:txBody>
                    <a:bodyPr/>
                    <a:lstStyle/>
                    <a:p>
                      <a:pPr algn="ctr"/>
                      <a:r>
                        <a:rPr lang="en-GB" sz="1200" b="1" dirty="0">
                          <a:solidFill>
                            <a:srgbClr val="00B050"/>
                          </a:solidFill>
                        </a:rPr>
                        <a:t>STCW</a:t>
                      </a:r>
                    </a:p>
                  </a:txBody>
                  <a:tcPr/>
                </a:tc>
                <a:tc>
                  <a:txBody>
                    <a:bodyPr/>
                    <a:lstStyle/>
                    <a:p>
                      <a:pPr algn="ctr"/>
                      <a:r>
                        <a:rPr lang="en-GB" sz="1200" b="1" dirty="0">
                          <a:solidFill>
                            <a:srgbClr val="002060"/>
                          </a:solidFill>
                        </a:rPr>
                        <a:t>167</a:t>
                      </a:r>
                    </a:p>
                  </a:txBody>
                  <a:tcPr/>
                </a:tc>
                <a:tc>
                  <a:txBody>
                    <a:bodyPr/>
                    <a:lstStyle/>
                    <a:p>
                      <a:pPr algn="ctr"/>
                      <a:r>
                        <a:rPr lang="en-GB" sz="1200" b="1" dirty="0">
                          <a:solidFill>
                            <a:srgbClr val="00B050"/>
                          </a:solidFill>
                        </a:rPr>
                        <a:t>STCW-F</a:t>
                      </a:r>
                    </a:p>
                  </a:txBody>
                  <a:tcPr/>
                </a:tc>
                <a:tc>
                  <a:txBody>
                    <a:bodyPr/>
                    <a:lstStyle/>
                    <a:p>
                      <a:pPr algn="ctr"/>
                      <a:r>
                        <a:rPr lang="en-GB" sz="1400" b="1" dirty="0">
                          <a:solidFill>
                            <a:srgbClr val="002060"/>
                          </a:solidFill>
                        </a:rPr>
                        <a:t>26</a:t>
                      </a:r>
                    </a:p>
                  </a:txBody>
                  <a:tcPr/>
                </a:tc>
              </a:tr>
              <a:tr h="461547">
                <a:tc>
                  <a:txBody>
                    <a:bodyPr/>
                    <a:lstStyle/>
                    <a:p>
                      <a:pPr algn="ctr"/>
                      <a:r>
                        <a:rPr lang="en-GB" sz="1200" dirty="0" err="1" smtClean="0"/>
                        <a:t>Convenios</a:t>
                      </a:r>
                      <a:r>
                        <a:rPr lang="en-GB" sz="1200" baseline="0" dirty="0" smtClean="0"/>
                        <a:t> </a:t>
                      </a:r>
                      <a:r>
                        <a:rPr lang="en-GB" sz="1200" baseline="0" dirty="0" err="1" smtClean="0"/>
                        <a:t>Colectivos</a:t>
                      </a:r>
                      <a:endParaRPr lang="en-GB" sz="1200" dirty="0"/>
                    </a:p>
                  </a:txBody>
                  <a:tcPr/>
                </a:tc>
                <a:tc>
                  <a:txBody>
                    <a:bodyPr/>
                    <a:lstStyle/>
                    <a:p>
                      <a:pPr algn="ctr"/>
                      <a:r>
                        <a:rPr lang="en-GB" sz="1200" b="1" dirty="0">
                          <a:solidFill>
                            <a:srgbClr val="00B050"/>
                          </a:solidFill>
                        </a:rPr>
                        <a:t>MLC</a:t>
                      </a:r>
                    </a:p>
                  </a:txBody>
                  <a:tcPr/>
                </a:tc>
                <a:tc>
                  <a:txBody>
                    <a:bodyPr/>
                    <a:lstStyle/>
                    <a:p>
                      <a:pPr algn="ctr"/>
                      <a:r>
                        <a:rPr lang="en-GB" sz="1200" b="1" dirty="0">
                          <a:solidFill>
                            <a:srgbClr val="002060"/>
                          </a:solidFill>
                        </a:rPr>
                        <a:t>88</a:t>
                      </a:r>
                    </a:p>
                  </a:txBody>
                  <a:tcPr/>
                </a:tc>
                <a:tc>
                  <a:txBody>
                    <a:bodyPr/>
                    <a:lstStyle/>
                    <a:p>
                      <a:pPr algn="ctr"/>
                      <a:r>
                        <a:rPr lang="en-GB" sz="1200" b="1" dirty="0" err="1" smtClean="0">
                          <a:solidFill>
                            <a:srgbClr val="00B050"/>
                          </a:solidFill>
                        </a:rPr>
                        <a:t>Convenio</a:t>
                      </a:r>
                      <a:r>
                        <a:rPr lang="en-GB" sz="1200" b="1" dirty="0" smtClean="0">
                          <a:solidFill>
                            <a:srgbClr val="00B050"/>
                          </a:solidFill>
                        </a:rPr>
                        <a:t> 188 OIT</a:t>
                      </a:r>
                      <a:endParaRPr lang="en-GB" sz="1200" b="1" dirty="0">
                        <a:solidFill>
                          <a:srgbClr val="00B050"/>
                        </a:solidFill>
                      </a:endParaRPr>
                    </a:p>
                  </a:txBody>
                  <a:tcPr/>
                </a:tc>
                <a:tc>
                  <a:txBody>
                    <a:bodyPr/>
                    <a:lstStyle/>
                    <a:p>
                      <a:pPr algn="ctr"/>
                      <a:r>
                        <a:rPr lang="en-GB" sz="1400" b="1" dirty="0">
                          <a:solidFill>
                            <a:srgbClr val="002060"/>
                          </a:solidFill>
                        </a:rPr>
                        <a:t>12</a:t>
                      </a:r>
                    </a:p>
                  </a:txBody>
                  <a:tcPr/>
                </a:tc>
              </a:tr>
              <a:tr h="869128">
                <a:tc>
                  <a:txBody>
                    <a:bodyPr/>
                    <a:lstStyle/>
                    <a:p>
                      <a:pPr algn="ctr"/>
                      <a:r>
                        <a:rPr lang="en-GB" sz="1200" dirty="0" err="1" smtClean="0"/>
                        <a:t>Guías</a:t>
                      </a:r>
                      <a:r>
                        <a:rPr lang="en-GB" sz="1200" dirty="0" smtClean="0"/>
                        <a:t> de </a:t>
                      </a:r>
                      <a:r>
                        <a:rPr lang="en-GB" sz="1200" dirty="0" err="1" smtClean="0"/>
                        <a:t>examen</a:t>
                      </a:r>
                      <a:r>
                        <a:rPr lang="en-GB" sz="1200" dirty="0" smtClean="0"/>
                        <a:t> </a:t>
                      </a:r>
                      <a:r>
                        <a:rPr lang="en-GB" sz="1200" dirty="0" err="1" smtClean="0"/>
                        <a:t>médico</a:t>
                      </a:r>
                      <a:endParaRPr lang="en-GB" sz="1200" dirty="0"/>
                    </a:p>
                  </a:txBody>
                  <a:tcPr/>
                </a:tc>
                <a:tc>
                  <a:txBody>
                    <a:bodyPr/>
                    <a:lstStyle/>
                    <a:p>
                      <a:pPr algn="ctr"/>
                      <a:r>
                        <a:rPr lang="en-GB" sz="1200" b="1" dirty="0" err="1" smtClean="0">
                          <a:solidFill>
                            <a:srgbClr val="00B050"/>
                          </a:solidFill>
                        </a:rPr>
                        <a:t>sí</a:t>
                      </a:r>
                      <a:endParaRPr lang="en-GB" sz="1200" b="1" dirty="0">
                        <a:solidFill>
                          <a:srgbClr val="00B050"/>
                        </a:solidFill>
                      </a:endParaRPr>
                    </a:p>
                  </a:txBody>
                  <a:tcPr/>
                </a:tc>
                <a:tc>
                  <a:txBody>
                    <a:bodyPr/>
                    <a:lstStyle/>
                    <a:p>
                      <a:pPr algn="ctr"/>
                      <a:endParaRPr lang="en-GB" sz="1200" b="1" dirty="0">
                        <a:solidFill>
                          <a:srgbClr val="002060"/>
                        </a:solidFill>
                      </a:endParaRPr>
                    </a:p>
                  </a:txBody>
                  <a:tcPr/>
                </a:tc>
                <a:tc>
                  <a:txBody>
                    <a:bodyPr/>
                    <a:lstStyle/>
                    <a:p>
                      <a:pPr algn="ctr"/>
                      <a:r>
                        <a:rPr lang="en-GB" sz="1200" b="1" dirty="0">
                          <a:solidFill>
                            <a:srgbClr val="FF0000"/>
                          </a:solidFill>
                        </a:rPr>
                        <a:t>no</a:t>
                      </a:r>
                    </a:p>
                  </a:txBody>
                  <a:tcPr/>
                </a:tc>
                <a:tc>
                  <a:txBody>
                    <a:bodyPr/>
                    <a:lstStyle/>
                    <a:p>
                      <a:pPr algn="ctr"/>
                      <a:endParaRPr lang="en-GB" sz="1400" b="1" dirty="0">
                        <a:solidFill>
                          <a:srgbClr val="002060"/>
                        </a:solidFill>
                      </a:endParaRPr>
                    </a:p>
                  </a:txBody>
                  <a:tcPr/>
                </a:tc>
              </a:tr>
            </a:tbl>
          </a:graphicData>
        </a:graphic>
      </p:graphicFrame>
      <p:sp>
        <p:nvSpPr>
          <p:cNvPr id="3" name="2 CuadroTexto"/>
          <p:cNvSpPr txBox="1"/>
          <p:nvPr/>
        </p:nvSpPr>
        <p:spPr>
          <a:xfrm>
            <a:off x="807226" y="436022"/>
            <a:ext cx="2108590" cy="369332"/>
          </a:xfrm>
          <a:prstGeom prst="rect">
            <a:avLst/>
          </a:prstGeom>
          <a:noFill/>
        </p:spPr>
        <p:txBody>
          <a:bodyPr wrap="square" rtlCol="0">
            <a:spAutoFit/>
          </a:bodyPr>
          <a:lstStyle/>
          <a:p>
            <a:r>
              <a:rPr lang="es-ES" b="1" dirty="0" smtClean="0"/>
              <a:t>Legislación global</a:t>
            </a:r>
            <a:endParaRPr lang="es-ES" b="1" dirty="0"/>
          </a:p>
        </p:txBody>
      </p:sp>
      <p:sp>
        <p:nvSpPr>
          <p:cNvPr id="4" name="3 CuadroTexto"/>
          <p:cNvSpPr txBox="1"/>
          <p:nvPr/>
        </p:nvSpPr>
        <p:spPr>
          <a:xfrm>
            <a:off x="161608" y="5589240"/>
            <a:ext cx="8609667" cy="523220"/>
          </a:xfrm>
          <a:prstGeom prst="rect">
            <a:avLst/>
          </a:prstGeom>
          <a:noFill/>
        </p:spPr>
        <p:txBody>
          <a:bodyPr wrap="square" rtlCol="0">
            <a:spAutoFit/>
          </a:bodyPr>
          <a:lstStyle/>
          <a:p>
            <a:r>
              <a:rPr lang="es-ES" sz="1400" dirty="0">
                <a:solidFill>
                  <a:srgbClr val="00B050"/>
                </a:solidFill>
              </a:rPr>
              <a:t>Texto verde = en </a:t>
            </a:r>
            <a:r>
              <a:rPr lang="es-ES" sz="1400" dirty="0" smtClean="0">
                <a:solidFill>
                  <a:srgbClr val="00B050"/>
                </a:solidFill>
              </a:rPr>
              <a:t>vigor </a:t>
            </a:r>
            <a:r>
              <a:rPr lang="es-ES" sz="1400" dirty="0" smtClean="0">
                <a:solidFill>
                  <a:srgbClr val="FF0000"/>
                </a:solidFill>
              </a:rPr>
              <a:t>Texto </a:t>
            </a:r>
            <a:r>
              <a:rPr lang="es-ES" sz="1400" dirty="0">
                <a:solidFill>
                  <a:srgbClr val="FF0000"/>
                </a:solidFill>
              </a:rPr>
              <a:t>rojo = no vigente ?? </a:t>
            </a:r>
            <a:r>
              <a:rPr lang="es-ES" sz="1400" dirty="0"/>
              <a:t>* Número de ratificaciones publicadas en los sitios web de la OMI y la OIT el 18 de septiembre de 2018</a:t>
            </a:r>
          </a:p>
        </p:txBody>
      </p:sp>
    </p:spTree>
    <p:extLst>
      <p:ext uri="{BB962C8B-B14F-4D97-AF65-F5344CB8AC3E}">
        <p14:creationId xmlns:p14="http://schemas.microsoft.com/office/powerpoint/2010/main" val="1057020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1787</TotalTime>
  <Words>2479</Words>
  <Application>Microsoft Office PowerPoint</Application>
  <PresentationFormat>Presentación en pantalla (4:3)</PresentationFormat>
  <Paragraphs>313</Paragraphs>
  <Slides>18</Slides>
  <Notes>9</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 XXIV Jornadas técnicas de difusión del Sector Pesquero PUERTO DE CELEIRO, 29 y 30 de noviembre de 2019    </vt:lpstr>
      <vt:lpstr>Sobre nosotros ITF, ETF y FSC-CCOO</vt:lpstr>
      <vt:lpstr>Trabajamos para mejorar la vida de los pescadores   38 millones de hombres y mujeres que trabajan en el sector pesquero de todo el mundo. Trabajamos para que vean como el Convenio 188 de la OIT sobre la pesca mejorará las buenas practicas extendiéndolas. Tendrán cobertura de las  normativas internacionales para regular  un trabajo  muy peligroso y la mayoría de las veces es una profesión no regulada.  Es un referente mundial para la  sociedad y los consumidores  de  garantía de la salvaguarda de la seguridad alimentaria al comprometerse con las indicaciones de la Organización de las Naciones Unidas para la Alimentación y la Agricultura (FAO), que regula la gestión del sector.   Las condiciones de trabajo y de vida que rige la norma son la base máxima de los acuerdos internacionales  que implementa la labor de la OIT en el marco del Convenio Pesquero 188 de 2007. Ayudando a erradicar las practicas del trabajo forzado de otras flotas.   La norma colabora con la Organización Marítima Internacional (OMI) para garantizar la seguridad de la gente de mar de la Organización de las Naciones Unidas que regula con el convenio STCW-F la gestión de la industria pesquera.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Jornada de Presentación de la Norma Atún de Pesca Responsable MAGRAMA  Madrid 26 Julio 2016</dc:title>
  <dc:creator>Juan Manuel Trujillo</dc:creator>
  <cp:lastModifiedBy>Juan Manuel Trujillo</cp:lastModifiedBy>
  <cp:revision>80</cp:revision>
  <cp:lastPrinted>2016-07-26T08:58:47Z</cp:lastPrinted>
  <dcterms:created xsi:type="dcterms:W3CDTF">2016-07-26T07:14:17Z</dcterms:created>
  <dcterms:modified xsi:type="dcterms:W3CDTF">2019-11-29T11:12:48Z</dcterms:modified>
</cp:coreProperties>
</file>